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25" r:id="rId2"/>
    <p:sldId id="582" r:id="rId3"/>
    <p:sldId id="604" r:id="rId4"/>
    <p:sldId id="608" r:id="rId5"/>
    <p:sldId id="613" r:id="rId6"/>
    <p:sldId id="618" r:id="rId7"/>
    <p:sldId id="614" r:id="rId8"/>
    <p:sldId id="628" r:id="rId9"/>
    <p:sldId id="615" r:id="rId10"/>
    <p:sldId id="616" r:id="rId11"/>
    <p:sldId id="619" r:id="rId12"/>
    <p:sldId id="617" r:id="rId13"/>
    <p:sldId id="634" r:id="rId14"/>
    <p:sldId id="633" r:id="rId15"/>
    <p:sldId id="612" r:id="rId16"/>
    <p:sldId id="621" r:id="rId17"/>
    <p:sldId id="624" r:id="rId18"/>
    <p:sldId id="622" r:id="rId19"/>
    <p:sldId id="623" r:id="rId20"/>
    <p:sldId id="626" r:id="rId21"/>
    <p:sldId id="627" r:id="rId22"/>
    <p:sldId id="630" r:id="rId23"/>
    <p:sldId id="631" r:id="rId24"/>
    <p:sldId id="629" r:id="rId25"/>
    <p:sldId id="632" r:id="rId26"/>
    <p:sldId id="635" r:id="rId27"/>
    <p:sldId id="643" r:id="rId28"/>
    <p:sldId id="636" r:id="rId29"/>
    <p:sldId id="638" r:id="rId30"/>
    <p:sldId id="639" r:id="rId31"/>
    <p:sldId id="637" r:id="rId32"/>
    <p:sldId id="641" r:id="rId33"/>
    <p:sldId id="642" r:id="rId34"/>
    <p:sldId id="640" r:id="rId35"/>
    <p:sldId id="620" r:id="rId36"/>
    <p:sldId id="606" r:id="rId37"/>
    <p:sldId id="595" r:id="rId38"/>
    <p:sldId id="610" r:id="rId39"/>
    <p:sldId id="611" r:id="rId40"/>
    <p:sldId id="605" r:id="rId41"/>
    <p:sldId id="484" r:id="rId42"/>
    <p:sldId id="607" r:id="rId43"/>
    <p:sldId id="485" r:id="rId44"/>
    <p:sldId id="486" r:id="rId45"/>
    <p:sldId id="498" r:id="rId46"/>
    <p:sldId id="493" r:id="rId47"/>
    <p:sldId id="264" r:id="rId48"/>
    <p:sldId id="497" r:id="rId49"/>
    <p:sldId id="500" r:id="rId50"/>
    <p:sldId id="501" r:id="rId51"/>
    <p:sldId id="287" r:id="rId52"/>
    <p:sldId id="288" r:id="rId53"/>
    <p:sldId id="495" r:id="rId54"/>
    <p:sldId id="290" r:id="rId55"/>
    <p:sldId id="496" r:id="rId56"/>
    <p:sldId id="492" r:id="rId57"/>
    <p:sldId id="494" r:id="rId58"/>
    <p:sldId id="311" r:id="rId59"/>
    <p:sldId id="503" r:id="rId60"/>
    <p:sldId id="504" r:id="rId61"/>
    <p:sldId id="509" r:id="rId62"/>
    <p:sldId id="502" r:id="rId63"/>
    <p:sldId id="505" r:id="rId64"/>
    <p:sldId id="506" r:id="rId65"/>
    <p:sldId id="507" r:id="rId66"/>
    <p:sldId id="514" r:id="rId67"/>
    <p:sldId id="50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9"/>
    <p:restoredTop sz="96291"/>
  </p:normalViewPr>
  <p:slideViewPr>
    <p:cSldViewPr snapToGrid="0" snapToObjects="1">
      <p:cViewPr varScale="1">
        <p:scale>
          <a:sx n="113" d="100"/>
          <a:sy n="113" d="100"/>
        </p:scale>
        <p:origin x="184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3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9BAA9-0A1C-F74E-969D-39FE03E2D2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0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087D3-07C2-F846-805A-41172269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Tree troubles usually start at the trunk - Jacksonville Journal-Courier">
            <a:extLst>
              <a:ext uri="{FF2B5EF4-FFF2-40B4-BE49-F238E27FC236}">
                <a16:creationId xmlns:a16="http://schemas.microsoft.com/office/drawing/2014/main" id="{D0F34665-D642-2741-8436-A6DC5AD5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0CB59E-54E6-DA4A-BA99-4CDE4C020823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06B1B1-1B8D-0C45-97F8-1BC2410FA54B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6: Tuesday 2/16/2021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More on Stacks</a:t>
            </a:r>
          </a:p>
        </p:txBody>
      </p:sp>
    </p:spTree>
    <p:extLst>
      <p:ext uri="{BB962C8B-B14F-4D97-AF65-F5344CB8AC3E}">
        <p14:creationId xmlns:p14="http://schemas.microsoft.com/office/powerpoint/2010/main" val="358870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BAFD8D-F1BC-0F42-A868-5C928B7EE64C}"/>
              </a:ext>
            </a:extLst>
          </p:cNvPr>
          <p:cNvSpPr/>
          <p:nvPr/>
        </p:nvSpPr>
        <p:spPr>
          <a:xfrm>
            <a:off x="550333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6DF35-982A-664D-8449-F44640BB624A}"/>
              </a:ext>
            </a:extLst>
          </p:cNvPr>
          <p:cNvSpPr/>
          <p:nvPr/>
        </p:nvSpPr>
        <p:spPr>
          <a:xfrm>
            <a:off x="190782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3339A-C415-7E4B-9C2D-419A566CF85C}"/>
              </a:ext>
            </a:extLst>
          </p:cNvPr>
          <p:cNvSpPr/>
          <p:nvPr/>
        </p:nvSpPr>
        <p:spPr>
          <a:xfrm>
            <a:off x="3217332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7720-8F86-D540-B4A9-9155F786BCDC}"/>
              </a:ext>
            </a:extLst>
          </p:cNvPr>
          <p:cNvCxnSpPr>
            <a:cxnSpLocks/>
          </p:cNvCxnSpPr>
          <p:nvPr/>
        </p:nvCxnSpPr>
        <p:spPr>
          <a:xfrm flipV="1">
            <a:off x="1907823" y="4344205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099AC-1E4B-EE4C-9A6D-A58265E4DA2A}"/>
              </a:ext>
            </a:extLst>
          </p:cNvPr>
          <p:cNvCxnSpPr>
            <a:cxnSpLocks/>
          </p:cNvCxnSpPr>
          <p:nvPr/>
        </p:nvCxnSpPr>
        <p:spPr>
          <a:xfrm flipH="1" flipV="1">
            <a:off x="3426179" y="4406293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09DF65D-FAD5-7745-B215-8E7AA1645503}"/>
              </a:ext>
            </a:extLst>
          </p:cNvPr>
          <p:cNvSpPr/>
          <p:nvPr/>
        </p:nvSpPr>
        <p:spPr>
          <a:xfrm>
            <a:off x="6045199" y="270849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632272-ED51-914B-A494-016EDE07A988}"/>
              </a:ext>
            </a:extLst>
          </p:cNvPr>
          <p:cNvSpPr/>
          <p:nvPr/>
        </p:nvSpPr>
        <p:spPr>
          <a:xfrm>
            <a:off x="3984978" y="1676796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Mammal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0EB4B0-AC67-C944-9E83-BF91E534DFC4}"/>
              </a:ext>
            </a:extLst>
          </p:cNvPr>
          <p:cNvCxnSpPr>
            <a:cxnSpLocks/>
          </p:cNvCxnSpPr>
          <p:nvPr/>
        </p:nvCxnSpPr>
        <p:spPr>
          <a:xfrm flipV="1">
            <a:off x="3848330" y="2899408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2E4ACA5-4EF6-8846-AC7A-B819AF06049E}"/>
              </a:ext>
            </a:extLst>
          </p:cNvPr>
          <p:cNvSpPr/>
          <p:nvPr/>
        </p:nvSpPr>
        <p:spPr>
          <a:xfrm>
            <a:off x="606213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1E67B-38F6-9440-80A0-AAD96A4170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8435" y="2880480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C2D42-422C-5B44-A7C9-05E7B120C3E5}"/>
              </a:ext>
            </a:extLst>
          </p:cNvPr>
          <p:cNvCxnSpPr>
            <a:cxnSpLocks/>
          </p:cNvCxnSpPr>
          <p:nvPr/>
        </p:nvCxnSpPr>
        <p:spPr>
          <a:xfrm flipV="1">
            <a:off x="5816075" y="1458282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11FC51-887B-7748-A642-29DE64FA9042}"/>
              </a:ext>
            </a:extLst>
          </p:cNvPr>
          <p:cNvSpPr txBox="1"/>
          <p:nvPr/>
        </p:nvSpPr>
        <p:spPr>
          <a:xfrm>
            <a:off x="349953" y="214488"/>
            <a:ext cx="4097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Every </a:t>
            </a:r>
            <a:r>
              <a:rPr lang="en-US" sz="3200" dirty="0">
                <a:solidFill>
                  <a:srgbClr val="C00000"/>
                </a:solidFill>
              </a:rPr>
              <a:t>class</a:t>
            </a:r>
            <a:r>
              <a:rPr lang="en-US" sz="3200" dirty="0"/>
              <a:t> that we write implicitly extends a root class </a:t>
            </a:r>
            <a:r>
              <a:rPr lang="en-US" sz="3200" dirty="0">
                <a:solidFill>
                  <a:srgbClr val="C00000"/>
                </a:solidFill>
              </a:rPr>
              <a:t>Object</a:t>
            </a:r>
            <a:r>
              <a:rPr lang="en-US" sz="3200" dirty="0"/>
              <a:t>, either directly or indirectly.</a:t>
            </a:r>
          </a:p>
        </p:txBody>
      </p:sp>
    </p:spTree>
    <p:extLst>
      <p:ext uri="{BB962C8B-B14F-4D97-AF65-F5344CB8AC3E}">
        <p14:creationId xmlns:p14="http://schemas.microsoft.com/office/powerpoint/2010/main" val="409032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F3304-4120-9740-B764-FEEE5360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" name="Content Placeholder 7" descr="Thought bubble">
            <a:extLst>
              <a:ext uri="{FF2B5EF4-FFF2-40B4-BE49-F238E27FC236}">
                <a16:creationId xmlns:a16="http://schemas.microsoft.com/office/drawing/2014/main" id="{55691C8A-4424-EC4E-98FB-8C4DBB306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3405981"/>
            <a:ext cx="914400" cy="9144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526F2-7B2F-AE43-931F-8C969AD13B93}"/>
              </a:ext>
            </a:extLst>
          </p:cNvPr>
          <p:cNvGrpSpPr/>
          <p:nvPr/>
        </p:nvGrpSpPr>
        <p:grpSpPr>
          <a:xfrm>
            <a:off x="632178" y="10806"/>
            <a:ext cx="7857066" cy="6839311"/>
            <a:chOff x="632178" y="10806"/>
            <a:chExt cx="7857066" cy="6839311"/>
          </a:xfrm>
        </p:grpSpPr>
        <p:pic>
          <p:nvPicPr>
            <p:cNvPr id="1028" name="Picture 4" descr="Image result for hippy">
              <a:extLst>
                <a:ext uri="{FF2B5EF4-FFF2-40B4-BE49-F238E27FC236}">
                  <a16:creationId xmlns:a16="http://schemas.microsoft.com/office/drawing/2014/main" id="{A53E36DD-26B0-D646-B4A1-48F5C1307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78" y="10806"/>
              <a:ext cx="7857066" cy="6839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2E606E6A-C99B-B845-9260-935B57434001}"/>
                </a:ext>
              </a:extLst>
            </p:cNvPr>
            <p:cNvSpPr/>
            <p:nvPr/>
          </p:nvSpPr>
          <p:spPr>
            <a:xfrm>
              <a:off x="4790723" y="66850"/>
              <a:ext cx="2593622" cy="1404708"/>
            </a:xfrm>
            <a:prstGeom prst="cloud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Everything is an Object…</a:t>
              </a:r>
            </a:p>
          </p:txBody>
        </p:sp>
        <p:pic>
          <p:nvPicPr>
            <p:cNvPr id="16" name="Graphic 15" descr="Arrow Straight">
              <a:extLst>
                <a:ext uri="{FF2B5EF4-FFF2-40B4-BE49-F238E27FC236}">
                  <a16:creationId xmlns:a16="http://schemas.microsoft.com/office/drawing/2014/main" id="{21E9E1AA-9050-CA4A-B5BA-99F1A485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271552">
              <a:off x="4938889" y="80185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29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BAFD8D-F1BC-0F42-A868-5C928B7EE64C}"/>
              </a:ext>
            </a:extLst>
          </p:cNvPr>
          <p:cNvSpPr/>
          <p:nvPr/>
        </p:nvSpPr>
        <p:spPr>
          <a:xfrm>
            <a:off x="550333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6DF35-982A-664D-8449-F44640BB624A}"/>
              </a:ext>
            </a:extLst>
          </p:cNvPr>
          <p:cNvSpPr/>
          <p:nvPr/>
        </p:nvSpPr>
        <p:spPr>
          <a:xfrm>
            <a:off x="190782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3339A-C415-7E4B-9C2D-419A566CF85C}"/>
              </a:ext>
            </a:extLst>
          </p:cNvPr>
          <p:cNvSpPr/>
          <p:nvPr/>
        </p:nvSpPr>
        <p:spPr>
          <a:xfrm>
            <a:off x="3217332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7720-8F86-D540-B4A9-9155F786BCDC}"/>
              </a:ext>
            </a:extLst>
          </p:cNvPr>
          <p:cNvCxnSpPr>
            <a:cxnSpLocks/>
          </p:cNvCxnSpPr>
          <p:nvPr/>
        </p:nvCxnSpPr>
        <p:spPr>
          <a:xfrm flipV="1">
            <a:off x="1907823" y="4344205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099AC-1E4B-EE4C-9A6D-A58265E4DA2A}"/>
              </a:ext>
            </a:extLst>
          </p:cNvPr>
          <p:cNvCxnSpPr>
            <a:cxnSpLocks/>
          </p:cNvCxnSpPr>
          <p:nvPr/>
        </p:nvCxnSpPr>
        <p:spPr>
          <a:xfrm flipH="1" flipV="1">
            <a:off x="3426179" y="4406293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09DF65D-FAD5-7745-B215-8E7AA1645503}"/>
              </a:ext>
            </a:extLst>
          </p:cNvPr>
          <p:cNvSpPr/>
          <p:nvPr/>
        </p:nvSpPr>
        <p:spPr>
          <a:xfrm>
            <a:off x="6045199" y="270849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632272-ED51-914B-A494-016EDE07A988}"/>
              </a:ext>
            </a:extLst>
          </p:cNvPr>
          <p:cNvSpPr/>
          <p:nvPr/>
        </p:nvSpPr>
        <p:spPr>
          <a:xfrm>
            <a:off x="3984978" y="1676796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Mammal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0EB4B0-AC67-C944-9E83-BF91E534DFC4}"/>
              </a:ext>
            </a:extLst>
          </p:cNvPr>
          <p:cNvCxnSpPr>
            <a:cxnSpLocks/>
          </p:cNvCxnSpPr>
          <p:nvPr/>
        </p:nvCxnSpPr>
        <p:spPr>
          <a:xfrm flipV="1">
            <a:off x="3848330" y="2899408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2E4ACA5-4EF6-8846-AC7A-B819AF06049E}"/>
              </a:ext>
            </a:extLst>
          </p:cNvPr>
          <p:cNvSpPr/>
          <p:nvPr/>
        </p:nvSpPr>
        <p:spPr>
          <a:xfrm>
            <a:off x="606213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1E67B-38F6-9440-80A0-AAD96A4170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8435" y="2880480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C2D42-422C-5B44-A7C9-05E7B120C3E5}"/>
              </a:ext>
            </a:extLst>
          </p:cNvPr>
          <p:cNvCxnSpPr>
            <a:cxnSpLocks/>
          </p:cNvCxnSpPr>
          <p:nvPr/>
        </p:nvCxnSpPr>
        <p:spPr>
          <a:xfrm flipV="1">
            <a:off x="5816075" y="1458282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11FC51-887B-7748-A642-29DE64FA9042}"/>
              </a:ext>
            </a:extLst>
          </p:cNvPr>
          <p:cNvSpPr txBox="1"/>
          <p:nvPr/>
        </p:nvSpPr>
        <p:spPr>
          <a:xfrm>
            <a:off x="135461" y="124176"/>
            <a:ext cx="4222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that we’ve written for </a:t>
            </a:r>
            <a:r>
              <a:rPr lang="en-US" sz="3200" dirty="0" err="1"/>
              <a:t>superclasses</a:t>
            </a:r>
            <a:r>
              <a:rPr lang="en-US" sz="3200" dirty="0"/>
              <a:t> can be </a:t>
            </a:r>
            <a:r>
              <a:rPr lang="en-US" sz="3200" dirty="0">
                <a:solidFill>
                  <a:srgbClr val="C00000"/>
                </a:solidFill>
              </a:rPr>
              <a:t>inherited</a:t>
            </a:r>
            <a:r>
              <a:rPr lang="en-US" sz="3200" dirty="0"/>
              <a:t> by subclasses. </a:t>
            </a:r>
            <a:r>
              <a:rPr lang="en-US" sz="3200" b="1" dirty="0"/>
              <a:t>We don’t have to rewrite that code!</a:t>
            </a:r>
          </a:p>
        </p:txBody>
      </p:sp>
    </p:spTree>
    <p:extLst>
      <p:ext uri="{BB962C8B-B14F-4D97-AF65-F5344CB8AC3E}">
        <p14:creationId xmlns:p14="http://schemas.microsoft.com/office/powerpoint/2010/main" val="357452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4709-B8A5-DA42-B5D7-1E433419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MetalComboBoxButton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FBEF6-5D7E-634B-9C9D-C1D77CB3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4005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9C5F-3B24-424E-BD7D-AA964336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8C87B-A025-CD4E-9777-F565542B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B7400-F9A4-EE4E-AAC3-8BF314AB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888"/>
            <a:ext cx="9144000" cy="561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FC5CAA-154F-BB40-8B6A-75101976E9D4}"/>
              </a:ext>
            </a:extLst>
          </p:cNvPr>
          <p:cNvCxnSpPr>
            <a:cxnSpLocks/>
          </p:cNvCxnSpPr>
          <p:nvPr/>
        </p:nvCxnSpPr>
        <p:spPr>
          <a:xfrm flipV="1">
            <a:off x="3520949" y="3001009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D050-16B5-EC4D-B091-94D02631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4CCD7C9D-0419-D143-A1E2-2A5CE9AF7FA8}"/>
              </a:ext>
            </a:extLst>
          </p:cNvPr>
          <p:cNvSpPr/>
          <p:nvPr/>
        </p:nvSpPr>
        <p:spPr>
          <a:xfrm>
            <a:off x="2060219" y="270933"/>
            <a:ext cx="5435600" cy="2731911"/>
          </a:xfrm>
          <a:prstGeom prst="foldedCorner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C612A-9C24-7544-92F0-091B273EA7A8}"/>
              </a:ext>
            </a:extLst>
          </p:cNvPr>
          <p:cNvSpPr txBox="1"/>
          <p:nvPr/>
        </p:nvSpPr>
        <p:spPr>
          <a:xfrm>
            <a:off x="3221312" y="553748"/>
            <a:ext cx="40507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String </a:t>
            </a:r>
            <a:r>
              <a:rPr lang="en-US" sz="3200" dirty="0" err="1">
                <a:solidFill>
                  <a:schemeClr val="bg1"/>
                </a:solidFill>
              </a:rPr>
              <a:t>getOwner</a:t>
            </a:r>
            <a:r>
              <a:rPr lang="en-US" sz="3200" dirty="0">
                <a:solidFill>
                  <a:schemeClr val="bg1"/>
                </a:solidFill>
              </a:rPr>
              <a:t>() {…}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String </a:t>
            </a:r>
            <a:r>
              <a:rPr lang="en-US" sz="3200" dirty="0" err="1">
                <a:solidFill>
                  <a:schemeClr val="bg1"/>
                </a:solidFill>
              </a:rPr>
              <a:t>getName</a:t>
            </a:r>
            <a:r>
              <a:rPr lang="en-US" sz="3200" dirty="0">
                <a:solidFill>
                  <a:schemeClr val="bg1"/>
                </a:solidFill>
              </a:rPr>
              <a:t>() {…}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double </a:t>
            </a:r>
            <a:r>
              <a:rPr lang="en-US" sz="3200" dirty="0" err="1">
                <a:solidFill>
                  <a:schemeClr val="bg1"/>
                </a:solidFill>
              </a:rPr>
              <a:t>getWeight</a:t>
            </a:r>
            <a:r>
              <a:rPr lang="en-US" sz="3200" dirty="0">
                <a:solidFill>
                  <a:schemeClr val="bg1"/>
                </a:solidFill>
              </a:rPr>
              <a:t>() {…}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String says() {…}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B0D62-C135-364E-BDCE-12B8397DD148}"/>
              </a:ext>
            </a:extLst>
          </p:cNvPr>
          <p:cNvSpPr txBox="1"/>
          <p:nvPr/>
        </p:nvSpPr>
        <p:spPr>
          <a:xfrm>
            <a:off x="2225344" y="368014"/>
            <a:ext cx="837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Pet: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B7581796-5AB0-1C4A-AE22-4163805B5694}"/>
              </a:ext>
            </a:extLst>
          </p:cNvPr>
          <p:cNvSpPr/>
          <p:nvPr/>
        </p:nvSpPr>
        <p:spPr>
          <a:xfrm>
            <a:off x="901444" y="3429000"/>
            <a:ext cx="4368800" cy="2731911"/>
          </a:xfrm>
          <a:prstGeom prst="foldedCorner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456C2-694E-5742-89FF-1FD3188DA639}"/>
              </a:ext>
            </a:extLst>
          </p:cNvPr>
          <p:cNvSpPr txBox="1"/>
          <p:nvPr/>
        </p:nvSpPr>
        <p:spPr>
          <a:xfrm>
            <a:off x="2060219" y="3856496"/>
            <a:ext cx="25594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@Override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 says() {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return “Woof”;</a:t>
            </a:r>
          </a:p>
          <a:p>
            <a:r>
              <a:rPr lang="en-US" sz="28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3CDE7-E5E8-B540-AD34-B7F40AF4EA1F}"/>
              </a:ext>
            </a:extLst>
          </p:cNvPr>
          <p:cNvSpPr txBox="1"/>
          <p:nvPr/>
        </p:nvSpPr>
        <p:spPr>
          <a:xfrm>
            <a:off x="1043991" y="3492214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Dog: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3479A-E4AC-AD47-8C0C-C61B6EB8672C}"/>
              </a:ext>
            </a:extLst>
          </p:cNvPr>
          <p:cNvSpPr txBox="1"/>
          <p:nvPr/>
        </p:nvSpPr>
        <p:spPr>
          <a:xfrm>
            <a:off x="5870222" y="3422252"/>
            <a:ext cx="31157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getOwner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getName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getWeight</a:t>
            </a:r>
            <a:r>
              <a:rPr lang="en-US" sz="3200" dirty="0"/>
              <a:t> are </a:t>
            </a:r>
            <a:r>
              <a:rPr lang="en-US" sz="3200" dirty="0">
                <a:solidFill>
                  <a:srgbClr val="C00000"/>
                </a:solidFill>
              </a:rPr>
              <a:t>inherited</a:t>
            </a:r>
            <a:r>
              <a:rPr lang="en-US" sz="3200" dirty="0"/>
              <a:t> by Dog. Dog </a:t>
            </a:r>
            <a:r>
              <a:rPr lang="en-US" sz="3200" dirty="0">
                <a:solidFill>
                  <a:srgbClr val="C00000"/>
                </a:solidFill>
              </a:rPr>
              <a:t>overrides </a:t>
            </a:r>
            <a:r>
              <a:rPr lang="en-US" sz="3200" dirty="0"/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says </a:t>
            </a:r>
            <a:r>
              <a:rPr lang="en-US" sz="3200" dirty="0"/>
              <a:t>function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60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5EE1-3390-914E-A9A9-4A73B358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2857500"/>
            <a:ext cx="8229600" cy="1143000"/>
          </a:xfrm>
        </p:spPr>
        <p:txBody>
          <a:bodyPr/>
          <a:lstStyle/>
          <a:p>
            <a:r>
              <a:rPr lang="en-US" dirty="0"/>
              <a:t>Three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931A5-913B-DF4A-AA35-2A88F622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50369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5EE1-3390-914E-A9A9-4A73B358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2857500"/>
            <a:ext cx="8229600" cy="1143000"/>
          </a:xfrm>
        </p:spPr>
        <p:txBody>
          <a:bodyPr/>
          <a:lstStyle/>
          <a:p>
            <a:r>
              <a:rPr lang="en-US" dirty="0"/>
              <a:t>Problem 1: Category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931A5-913B-DF4A-AA35-2A88F622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5497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BAFD8D-F1BC-0F42-A868-5C928B7EE64C}"/>
              </a:ext>
            </a:extLst>
          </p:cNvPr>
          <p:cNvSpPr/>
          <p:nvPr/>
        </p:nvSpPr>
        <p:spPr>
          <a:xfrm>
            <a:off x="2096908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Frog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6DF35-982A-664D-8449-F44640BB624A}"/>
              </a:ext>
            </a:extLst>
          </p:cNvPr>
          <p:cNvSpPr/>
          <p:nvPr/>
        </p:nvSpPr>
        <p:spPr>
          <a:xfrm>
            <a:off x="3454398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3339A-C415-7E4B-9C2D-419A566CF85C}"/>
              </a:ext>
            </a:extLst>
          </p:cNvPr>
          <p:cNvSpPr/>
          <p:nvPr/>
        </p:nvSpPr>
        <p:spPr>
          <a:xfrm>
            <a:off x="4763907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7720-8F86-D540-B4A9-9155F786BCDC}"/>
              </a:ext>
            </a:extLst>
          </p:cNvPr>
          <p:cNvCxnSpPr>
            <a:cxnSpLocks/>
          </p:cNvCxnSpPr>
          <p:nvPr/>
        </p:nvCxnSpPr>
        <p:spPr>
          <a:xfrm flipV="1">
            <a:off x="3454398" y="4344205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099AC-1E4B-EE4C-9A6D-A58265E4DA2A}"/>
              </a:ext>
            </a:extLst>
          </p:cNvPr>
          <p:cNvCxnSpPr>
            <a:cxnSpLocks/>
          </p:cNvCxnSpPr>
          <p:nvPr/>
        </p:nvCxnSpPr>
        <p:spPr>
          <a:xfrm flipH="1" flipV="1">
            <a:off x="4972754" y="4406293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09DF65D-FAD5-7745-B215-8E7AA1645503}"/>
              </a:ext>
            </a:extLst>
          </p:cNvPr>
          <p:cNvSpPr/>
          <p:nvPr/>
        </p:nvSpPr>
        <p:spPr>
          <a:xfrm>
            <a:off x="765046" y="1676796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Amphibians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632272-ED51-914B-A494-016EDE07A988}"/>
              </a:ext>
            </a:extLst>
          </p:cNvPr>
          <p:cNvSpPr/>
          <p:nvPr/>
        </p:nvSpPr>
        <p:spPr>
          <a:xfrm>
            <a:off x="5531553" y="1676796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Mammal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0EB4B0-AC67-C944-9E83-BF91E534DFC4}"/>
              </a:ext>
            </a:extLst>
          </p:cNvPr>
          <p:cNvCxnSpPr>
            <a:cxnSpLocks/>
          </p:cNvCxnSpPr>
          <p:nvPr/>
        </p:nvCxnSpPr>
        <p:spPr>
          <a:xfrm flipV="1">
            <a:off x="5394905" y="2899408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1E67B-38F6-9440-80A0-AAD96A4170C3}"/>
              </a:ext>
            </a:extLst>
          </p:cNvPr>
          <p:cNvCxnSpPr>
            <a:cxnSpLocks/>
          </p:cNvCxnSpPr>
          <p:nvPr/>
        </p:nvCxnSpPr>
        <p:spPr>
          <a:xfrm flipH="1" flipV="1">
            <a:off x="2008239" y="3166230"/>
            <a:ext cx="759164" cy="16266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C2D42-422C-5B44-A7C9-05E7B120C3E5}"/>
              </a:ext>
            </a:extLst>
          </p:cNvPr>
          <p:cNvCxnSpPr>
            <a:cxnSpLocks/>
          </p:cNvCxnSpPr>
          <p:nvPr/>
        </p:nvCxnSpPr>
        <p:spPr>
          <a:xfrm flipV="1">
            <a:off x="7362650" y="1458282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FCFB05-4F3E-1348-BA76-89EBC4C17311}"/>
              </a:ext>
            </a:extLst>
          </p:cNvPr>
          <p:cNvSpPr txBox="1"/>
          <p:nvPr/>
        </p:nvSpPr>
        <p:spPr>
          <a:xfrm>
            <a:off x="1490696" y="280767"/>
            <a:ext cx="637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Not all Pets are Mammals.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8F2D94-0282-D84A-BA63-C8C23F7D6A0D}"/>
              </a:ext>
            </a:extLst>
          </p:cNvPr>
          <p:cNvCxnSpPr>
            <a:cxnSpLocks/>
          </p:cNvCxnSpPr>
          <p:nvPr/>
        </p:nvCxnSpPr>
        <p:spPr>
          <a:xfrm flipV="1">
            <a:off x="2702049" y="1581510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80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BAFD8D-F1BC-0F42-A868-5C928B7EE64C}"/>
              </a:ext>
            </a:extLst>
          </p:cNvPr>
          <p:cNvSpPr/>
          <p:nvPr/>
        </p:nvSpPr>
        <p:spPr>
          <a:xfrm>
            <a:off x="595489" y="3956848"/>
            <a:ext cx="2325512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Coyote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6DF35-982A-664D-8449-F44640BB624A}"/>
              </a:ext>
            </a:extLst>
          </p:cNvPr>
          <p:cNvSpPr/>
          <p:nvPr/>
        </p:nvSpPr>
        <p:spPr>
          <a:xfrm>
            <a:off x="1986846" y="2167472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3339A-C415-7E4B-9C2D-419A566CF85C}"/>
              </a:ext>
            </a:extLst>
          </p:cNvPr>
          <p:cNvSpPr/>
          <p:nvPr/>
        </p:nvSpPr>
        <p:spPr>
          <a:xfrm>
            <a:off x="4515555" y="3934970"/>
            <a:ext cx="2325512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Panther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7720-8F86-D540-B4A9-9155F786BCDC}"/>
              </a:ext>
            </a:extLst>
          </p:cNvPr>
          <p:cNvCxnSpPr>
            <a:cxnSpLocks/>
          </p:cNvCxnSpPr>
          <p:nvPr/>
        </p:nvCxnSpPr>
        <p:spPr>
          <a:xfrm flipV="1">
            <a:off x="1986846" y="3497540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099AC-1E4B-EE4C-9A6D-A58265E4DA2A}"/>
              </a:ext>
            </a:extLst>
          </p:cNvPr>
          <p:cNvCxnSpPr>
            <a:cxnSpLocks/>
          </p:cNvCxnSpPr>
          <p:nvPr/>
        </p:nvCxnSpPr>
        <p:spPr>
          <a:xfrm flipV="1">
            <a:off x="6098533" y="3474397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A632272-ED51-914B-A494-016EDE07A988}"/>
              </a:ext>
            </a:extLst>
          </p:cNvPr>
          <p:cNvSpPr/>
          <p:nvPr/>
        </p:nvSpPr>
        <p:spPr>
          <a:xfrm>
            <a:off x="4064001" y="83013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0EB4B0-AC67-C944-9E83-BF91E534DFC4}"/>
              </a:ext>
            </a:extLst>
          </p:cNvPr>
          <p:cNvCxnSpPr>
            <a:cxnSpLocks/>
          </p:cNvCxnSpPr>
          <p:nvPr/>
        </p:nvCxnSpPr>
        <p:spPr>
          <a:xfrm flipV="1">
            <a:off x="3927353" y="2052743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2E4ACA5-4EF6-8846-AC7A-B819AF06049E}"/>
              </a:ext>
            </a:extLst>
          </p:cNvPr>
          <p:cNvSpPr/>
          <p:nvPr/>
        </p:nvSpPr>
        <p:spPr>
          <a:xfrm>
            <a:off x="6141156" y="2167472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1E67B-38F6-9440-80A0-AAD96A4170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87458" y="2033815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8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CA185-014F-5B46-877E-11D572BC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7B953-A884-204A-ACEF-33530954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68"/>
            <a:ext cx="9144000" cy="48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7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F711-1A8A-4C48-94EB-E2558FF0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is-a Hierarchies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0827F-E5B7-C542-86CF-275F4872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6178" cy="4525963"/>
          </a:xfrm>
        </p:spPr>
        <p:txBody>
          <a:bodyPr>
            <a:noAutofit/>
          </a:bodyPr>
          <a:lstStyle/>
          <a:p>
            <a:r>
              <a:rPr lang="en-US" sz="3600" dirty="0"/>
              <a:t>Real life systems are complicated and generally don’t conform to simple, transitive is-a hierarchies;</a:t>
            </a:r>
          </a:p>
          <a:p>
            <a:r>
              <a:rPr lang="en-US" sz="3600" dirty="0"/>
              <a:t>This leads to the development of </a:t>
            </a:r>
            <a:r>
              <a:rPr lang="en-US" sz="3600" dirty="0">
                <a:solidFill>
                  <a:srgbClr val="C00000"/>
                </a:solidFill>
              </a:rPr>
              <a:t>artificially complex inheritance hierarchies;</a:t>
            </a:r>
            <a:endParaRPr lang="en-US" sz="3600" dirty="0"/>
          </a:p>
          <a:p>
            <a:r>
              <a:rPr lang="en-US" sz="3600" dirty="0"/>
              <a:t>The code base becomes brittle, hard to maintain, hard to extend, easy to break.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3BB55-E694-C743-8BB1-6E811D24F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62775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A0DA-8062-E04C-8463-83AF5186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2: Inheritance isn’t modular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D48F-D907-A543-AB83-3F6E472D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719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ACA04-8E84-A14D-9CAD-FC5BAF8D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F4FF5-E9BF-8B47-B4E7-E27DB0EC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3"/>
            <a:ext cx="9144000" cy="65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ACA04-8E84-A14D-9CAD-FC5BAF8D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0E572-892E-6F45-8F5D-8D4A23E4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59"/>
            <a:ext cx="9144000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4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A0DA-8062-E04C-8463-83AF5186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Problem 3: Inheritance is slow.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D48F-D907-A543-AB83-3F6E472D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598552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3BC8A-333B-3645-9DD1-3808155E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821FC-5961-374C-A288-9288218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92"/>
            <a:ext cx="9144000" cy="2041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ABD5D-D7B6-2141-9B16-54839342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130"/>
            <a:ext cx="9144000" cy="42571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7511E-88E9-004A-954C-D3D9CF9140B6}"/>
              </a:ext>
            </a:extLst>
          </p:cNvPr>
          <p:cNvCxnSpPr>
            <a:cxnSpLocks/>
          </p:cNvCxnSpPr>
          <p:nvPr/>
        </p:nvCxnSpPr>
        <p:spPr>
          <a:xfrm flipH="1">
            <a:off x="5681045" y="3138879"/>
            <a:ext cx="130454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93162A-DF0E-BC4D-87E9-044CB5FB92B1}"/>
              </a:ext>
            </a:extLst>
          </p:cNvPr>
          <p:cNvCxnSpPr>
            <a:cxnSpLocks/>
          </p:cNvCxnSpPr>
          <p:nvPr/>
        </p:nvCxnSpPr>
        <p:spPr>
          <a:xfrm flipH="1">
            <a:off x="5681045" y="4487901"/>
            <a:ext cx="130454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467CEA-E1C6-C141-AE95-BCDCC0A87A39}"/>
              </a:ext>
            </a:extLst>
          </p:cNvPr>
          <p:cNvCxnSpPr>
            <a:cxnSpLocks/>
          </p:cNvCxnSpPr>
          <p:nvPr/>
        </p:nvCxnSpPr>
        <p:spPr>
          <a:xfrm flipH="1">
            <a:off x="5681045" y="5690166"/>
            <a:ext cx="130454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84878E-243A-4E43-9CE4-B6EFA170138E}"/>
              </a:ext>
            </a:extLst>
          </p:cNvPr>
          <p:cNvSpPr txBox="1"/>
          <p:nvPr/>
        </p:nvSpPr>
        <p:spPr>
          <a:xfrm>
            <a:off x="6976533" y="629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E9925B-7FA5-0A49-B21E-3927A712E9B2}"/>
              </a:ext>
            </a:extLst>
          </p:cNvPr>
          <p:cNvCxnSpPr>
            <a:cxnSpLocks/>
          </p:cNvCxnSpPr>
          <p:nvPr/>
        </p:nvCxnSpPr>
        <p:spPr>
          <a:xfrm flipH="1">
            <a:off x="1476614" y="1225413"/>
            <a:ext cx="5508977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18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307FD-9CBB-0F4A-BF8E-26EE6C74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327"/>
            <a:ext cx="9144000" cy="539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FDC46-1241-F34D-BC84-AFAB83C1154D}"/>
              </a:ext>
            </a:extLst>
          </p:cNvPr>
          <p:cNvSpPr txBox="1"/>
          <p:nvPr/>
        </p:nvSpPr>
        <p:spPr>
          <a:xfrm>
            <a:off x="5508978" y="941818"/>
            <a:ext cx="363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Pre-Generic Style – this is obsolete but you’ll see it.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B1A334-1015-A143-AB37-FC3B7494EA59}"/>
              </a:ext>
            </a:extLst>
          </p:cNvPr>
          <p:cNvCxnSpPr>
            <a:cxnSpLocks/>
          </p:cNvCxnSpPr>
          <p:nvPr/>
        </p:nvCxnSpPr>
        <p:spPr>
          <a:xfrm flipH="1" flipV="1">
            <a:off x="2856090" y="3273779"/>
            <a:ext cx="982133" cy="93761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2D80BB-27C3-284B-975A-869D737427DE}"/>
              </a:ext>
            </a:extLst>
          </p:cNvPr>
          <p:cNvSpPr txBox="1"/>
          <p:nvPr/>
        </p:nvSpPr>
        <p:spPr>
          <a:xfrm>
            <a:off x="3838223" y="4211391"/>
            <a:ext cx="2404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Since everything is an Object, the stack can house anything.</a:t>
            </a:r>
          </a:p>
        </p:txBody>
      </p:sp>
    </p:spTree>
    <p:extLst>
      <p:ext uri="{BB962C8B-B14F-4D97-AF65-F5344CB8AC3E}">
        <p14:creationId xmlns:p14="http://schemas.microsoft.com/office/powerpoint/2010/main" val="19275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85037-87A8-824E-BB5D-F685BD3E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4AA7-3123-B54F-8E3F-C07CF35F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00"/>
            <a:ext cx="9144000" cy="64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F3AEBB-00B3-8641-942A-83353399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981"/>
            <a:ext cx="9144000" cy="41540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1F0086-4BCB-1B4B-B093-9198C6288F86}"/>
              </a:ext>
            </a:extLst>
          </p:cNvPr>
          <p:cNvCxnSpPr>
            <a:cxnSpLocks/>
          </p:cNvCxnSpPr>
          <p:nvPr/>
        </p:nvCxnSpPr>
        <p:spPr>
          <a:xfrm flipH="1">
            <a:off x="3635023" y="2675467"/>
            <a:ext cx="2827360" cy="164698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44AA59-6179-E74B-AA6A-B4F096F37A26}"/>
              </a:ext>
            </a:extLst>
          </p:cNvPr>
          <p:cNvSpPr txBox="1"/>
          <p:nvPr/>
        </p:nvSpPr>
        <p:spPr>
          <a:xfrm>
            <a:off x="6462383" y="1692329"/>
            <a:ext cx="251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Downcast required</a:t>
            </a:r>
          </a:p>
        </p:txBody>
      </p:sp>
    </p:spTree>
    <p:extLst>
      <p:ext uri="{BB962C8B-B14F-4D97-AF65-F5344CB8AC3E}">
        <p14:creationId xmlns:p14="http://schemas.microsoft.com/office/powerpoint/2010/main" val="220287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FB0DA-B8D5-664E-A341-017CB121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972"/>
            <a:ext cx="9144000" cy="52400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1F0086-4BCB-1B4B-B093-9198C6288F86}"/>
              </a:ext>
            </a:extLst>
          </p:cNvPr>
          <p:cNvCxnSpPr>
            <a:cxnSpLocks/>
          </p:cNvCxnSpPr>
          <p:nvPr/>
        </p:nvCxnSpPr>
        <p:spPr>
          <a:xfrm flipH="1" flipV="1">
            <a:off x="2489709" y="2084055"/>
            <a:ext cx="2595937" cy="144936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44AA59-6179-E74B-AA6A-B4F096F37A26}"/>
              </a:ext>
            </a:extLst>
          </p:cNvPr>
          <p:cNvSpPr txBox="1"/>
          <p:nvPr/>
        </p:nvSpPr>
        <p:spPr>
          <a:xfrm>
            <a:off x="5288337" y="3169983"/>
            <a:ext cx="2517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Generic  </a:t>
            </a:r>
            <a:r>
              <a:rPr lang="en-US" sz="4400" i="1" dirty="0">
                <a:solidFill>
                  <a:schemeClr val="bg1"/>
                </a:solidFill>
              </a:rPr>
              <a:t>type variables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D571CB-8B66-6642-A8E4-BCF749316AF7}"/>
              </a:ext>
            </a:extLst>
          </p:cNvPr>
          <p:cNvCxnSpPr>
            <a:cxnSpLocks/>
          </p:cNvCxnSpPr>
          <p:nvPr/>
        </p:nvCxnSpPr>
        <p:spPr>
          <a:xfrm flipH="1" flipV="1">
            <a:off x="3951112" y="1478846"/>
            <a:ext cx="1134534" cy="205457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2C248-D29B-3547-8ED3-38ABA1985FC7}"/>
              </a:ext>
            </a:extLst>
          </p:cNvPr>
          <p:cNvCxnSpPr>
            <a:cxnSpLocks/>
          </p:cNvCxnSpPr>
          <p:nvPr/>
        </p:nvCxnSpPr>
        <p:spPr>
          <a:xfrm flipH="1" flipV="1">
            <a:off x="1338244" y="2806544"/>
            <a:ext cx="3747402" cy="726878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3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CFC9-FE9E-5949-BCA0-7FE591B2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err="1"/>
              <a:t>StringStack</a:t>
            </a:r>
            <a:r>
              <a:rPr lang="en-US" dirty="0"/>
              <a:t> ADT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9A10-A3C0-A441-A664-59DA679B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458876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891CC-8E20-A14D-B204-A8191C17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420"/>
            <a:ext cx="9144000" cy="44951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1F0086-4BCB-1B4B-B093-9198C6288F86}"/>
              </a:ext>
            </a:extLst>
          </p:cNvPr>
          <p:cNvCxnSpPr>
            <a:cxnSpLocks/>
          </p:cNvCxnSpPr>
          <p:nvPr/>
        </p:nvCxnSpPr>
        <p:spPr>
          <a:xfrm flipH="1" flipV="1">
            <a:off x="2890207" y="2964083"/>
            <a:ext cx="4140459" cy="99807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44AA59-6179-E74B-AA6A-B4F096F37A26}"/>
              </a:ext>
            </a:extLst>
          </p:cNvPr>
          <p:cNvSpPr txBox="1"/>
          <p:nvPr/>
        </p:nvSpPr>
        <p:spPr>
          <a:xfrm>
            <a:off x="6265083" y="3928533"/>
            <a:ext cx="278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Types for the </a:t>
            </a:r>
            <a:r>
              <a:rPr lang="en-US" sz="3600" i="1" dirty="0">
                <a:solidFill>
                  <a:schemeClr val="bg1"/>
                </a:solidFill>
              </a:rPr>
              <a:t>type variables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D571CB-8B66-6642-A8E4-BCF749316AF7}"/>
              </a:ext>
            </a:extLst>
          </p:cNvPr>
          <p:cNvCxnSpPr>
            <a:cxnSpLocks/>
          </p:cNvCxnSpPr>
          <p:nvPr/>
        </p:nvCxnSpPr>
        <p:spPr>
          <a:xfrm flipV="1">
            <a:off x="7019376" y="3066191"/>
            <a:ext cx="0" cy="918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502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D418-566E-9641-B704-604DA4CD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Resizing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64D8A-0E5A-CE43-B662-B7C9E24F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076905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A5E99-F51C-4A40-ABAC-C0BCF279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85"/>
            <a:ext cx="9144000" cy="5978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1F0086-4BCB-1B4B-B093-9198C6288F86}"/>
              </a:ext>
            </a:extLst>
          </p:cNvPr>
          <p:cNvCxnSpPr>
            <a:cxnSpLocks/>
          </p:cNvCxnSpPr>
          <p:nvPr/>
        </p:nvCxnSpPr>
        <p:spPr>
          <a:xfrm flipH="1">
            <a:off x="2427364" y="3178572"/>
            <a:ext cx="1817258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5FFC6C-9CDD-124D-967F-6E6C626D05F0}"/>
              </a:ext>
            </a:extLst>
          </p:cNvPr>
          <p:cNvCxnSpPr>
            <a:cxnSpLocks/>
          </p:cNvCxnSpPr>
          <p:nvPr/>
        </p:nvCxnSpPr>
        <p:spPr>
          <a:xfrm flipH="1">
            <a:off x="4010630" y="4515555"/>
            <a:ext cx="2009170" cy="97159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EBFA73-4F79-EB4C-8488-30AF93D89B1A}"/>
              </a:ext>
            </a:extLst>
          </p:cNvPr>
          <p:cNvSpPr txBox="1"/>
          <p:nvPr/>
        </p:nvSpPr>
        <p:spPr>
          <a:xfrm>
            <a:off x="4345972" y="2919147"/>
            <a:ext cx="370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Storage for </a:t>
            </a:r>
            <a:r>
              <a:rPr lang="en-US" sz="2800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 now free</a:t>
            </a:r>
          </a:p>
        </p:txBody>
      </p:sp>
    </p:spTree>
    <p:extLst>
      <p:ext uri="{BB962C8B-B14F-4D97-AF65-F5344CB8AC3E}">
        <p14:creationId xmlns:p14="http://schemas.microsoft.com/office/powerpoint/2010/main" val="227292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B5AB6-6750-D746-8128-A0844AB4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831"/>
            <a:ext cx="9144000" cy="3308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CB9C-767C-5F46-9BF2-E478AB7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5FFC6C-9CDD-124D-967F-6E6C626D05F0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154311"/>
            <a:ext cx="722489" cy="372533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EBFA73-4F79-EB4C-8488-30AF93D89B1A}"/>
              </a:ext>
            </a:extLst>
          </p:cNvPr>
          <p:cNvSpPr txBox="1"/>
          <p:nvPr/>
        </p:nvSpPr>
        <p:spPr>
          <a:xfrm>
            <a:off x="5367741" y="4264030"/>
            <a:ext cx="370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Only using ¼, free it</a:t>
            </a:r>
          </a:p>
        </p:txBody>
      </p:sp>
    </p:spTree>
    <p:extLst>
      <p:ext uri="{BB962C8B-B14F-4D97-AF65-F5344CB8AC3E}">
        <p14:creationId xmlns:p14="http://schemas.microsoft.com/office/powerpoint/2010/main" val="354539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696F-9D8A-1540-B36D-83EC0C62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7AA1-6593-784E-AE3B-D5508C283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AB24B-9DC6-4D43-A557-CC90AF8FE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123805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D050-16B5-EC4D-B091-94D02631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7F0B26-1B89-0941-93AD-4DF15F85DFDF}"/>
              </a:ext>
            </a:extLst>
          </p:cNvPr>
          <p:cNvCxnSpPr>
            <a:cxnSpLocks/>
          </p:cNvCxnSpPr>
          <p:nvPr/>
        </p:nvCxnSpPr>
        <p:spPr>
          <a:xfrm>
            <a:off x="1848897" y="5395965"/>
            <a:ext cx="1728316" cy="0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ded Corner 5">
            <a:extLst>
              <a:ext uri="{FF2B5EF4-FFF2-40B4-BE49-F238E27FC236}">
                <a16:creationId xmlns:a16="http://schemas.microsoft.com/office/drawing/2014/main" id="{4CCD7C9D-0419-D143-A1E2-2A5CE9AF7FA8}"/>
              </a:ext>
            </a:extLst>
          </p:cNvPr>
          <p:cNvSpPr/>
          <p:nvPr/>
        </p:nvSpPr>
        <p:spPr>
          <a:xfrm>
            <a:off x="2387600" y="270933"/>
            <a:ext cx="4368800" cy="2731911"/>
          </a:xfrm>
          <a:prstGeom prst="foldedCorner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C612A-9C24-7544-92F0-091B273EA7A8}"/>
              </a:ext>
            </a:extLst>
          </p:cNvPr>
          <p:cNvSpPr txBox="1"/>
          <p:nvPr/>
        </p:nvSpPr>
        <p:spPr>
          <a:xfrm>
            <a:off x="3413225" y="373124"/>
            <a:ext cx="34143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String </a:t>
            </a:r>
            <a:r>
              <a:rPr lang="en-US" sz="3200" dirty="0" err="1">
                <a:solidFill>
                  <a:schemeClr val="bg1"/>
                </a:solidFill>
              </a:rPr>
              <a:t>getOwner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String </a:t>
            </a:r>
            <a:r>
              <a:rPr lang="en-US" sz="3200" dirty="0" err="1">
                <a:solidFill>
                  <a:schemeClr val="bg1"/>
                </a:solidFill>
              </a:rPr>
              <a:t>getName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double </a:t>
            </a:r>
            <a:r>
              <a:rPr lang="en-US" sz="3200" dirty="0" err="1">
                <a:solidFill>
                  <a:schemeClr val="bg1"/>
                </a:solidFill>
              </a:rPr>
              <a:t>getWeight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String says()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5DEB5-8C63-174F-A417-425189D59473}"/>
              </a:ext>
            </a:extLst>
          </p:cNvPr>
          <p:cNvSpPr txBox="1"/>
          <p:nvPr/>
        </p:nvSpPr>
        <p:spPr>
          <a:xfrm>
            <a:off x="1549678" y="1169646"/>
            <a:ext cx="837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B0D62-C135-364E-BDCE-12B8397DD148}"/>
              </a:ext>
            </a:extLst>
          </p:cNvPr>
          <p:cNvSpPr txBox="1"/>
          <p:nvPr/>
        </p:nvSpPr>
        <p:spPr>
          <a:xfrm>
            <a:off x="2530147" y="334147"/>
            <a:ext cx="837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Pet:</a:t>
            </a:r>
          </a:p>
        </p:txBody>
      </p:sp>
    </p:spTree>
    <p:extLst>
      <p:ext uri="{BB962C8B-B14F-4D97-AF65-F5344CB8AC3E}">
        <p14:creationId xmlns:p14="http://schemas.microsoft.com/office/powerpoint/2010/main" val="39528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CFC9-FE9E-5949-BCA0-7FE591B2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 Linked Implementation of the </a:t>
            </a:r>
            <a:r>
              <a:rPr lang="en-US" dirty="0" err="1"/>
              <a:t>StringStack</a:t>
            </a:r>
            <a:r>
              <a:rPr lang="en-US" dirty="0"/>
              <a:t> ADT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9A10-A3C0-A441-A664-59DA679B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90430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CFC9-FE9E-5949-BCA0-7FE591B2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9A10-A3C0-A441-A664-59DA679B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191683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BC1B-6EA8-584F-8963-A84BB709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F59B-BB58-AC48-B9A3-368062197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much time does an operation take?</a:t>
            </a:r>
          </a:p>
          <a:p>
            <a:endParaRPr lang="en-US" dirty="0"/>
          </a:p>
          <a:p>
            <a:r>
              <a:rPr lang="en-US" dirty="0"/>
              <a:t>How much memory does it use?</a:t>
            </a:r>
          </a:p>
          <a:p>
            <a:endParaRPr lang="en-US" dirty="0"/>
          </a:p>
          <a:p>
            <a:r>
              <a:rPr lang="en-US" dirty="0"/>
              <a:t>In the worst case? On average?</a:t>
            </a:r>
          </a:p>
          <a:p>
            <a:endParaRPr lang="en-US" dirty="0"/>
          </a:p>
          <a:p>
            <a:r>
              <a:rPr lang="en-US" dirty="0"/>
              <a:t>How does the work grow as the input grows?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422E7-8925-6042-B656-DE63D72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025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0A4FC0-3119-9240-B703-AF438ABFC5E9}"/>
              </a:ext>
            </a:extLst>
          </p:cNvPr>
          <p:cNvCxnSpPr>
            <a:cxnSpLocks/>
          </p:cNvCxnSpPr>
          <p:nvPr/>
        </p:nvCxnSpPr>
        <p:spPr>
          <a:xfrm>
            <a:off x="1478843" y="6129866"/>
            <a:ext cx="5991174" cy="0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9675B0-AA91-E442-B2DC-A1188FF13600}"/>
              </a:ext>
            </a:extLst>
          </p:cNvPr>
          <p:cNvCxnSpPr/>
          <p:nvPr/>
        </p:nvCxnSpPr>
        <p:spPr>
          <a:xfrm flipV="1">
            <a:off x="1369180" y="2122311"/>
            <a:ext cx="5358997" cy="374791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FD762D1-A3AA-5648-8EBA-B55D1033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the Input Size – 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5171D-B7F8-6242-BE52-8437FDBF5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447C8-8F9E-E34F-8A0F-4A916D82F157}"/>
              </a:ext>
            </a:extLst>
          </p:cNvPr>
          <p:cNvSpPr/>
          <p:nvPr/>
        </p:nvSpPr>
        <p:spPr>
          <a:xfrm>
            <a:off x="1369180" y="1428927"/>
            <a:ext cx="6360607" cy="4441295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4D792-7154-F447-A8BA-F5B325E5C8A3}"/>
              </a:ext>
            </a:extLst>
          </p:cNvPr>
          <p:cNvSpPr txBox="1"/>
          <p:nvPr/>
        </p:nvSpPr>
        <p:spPr>
          <a:xfrm>
            <a:off x="3826628" y="5928620"/>
            <a:ext cx="14682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 Size – 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0137-8D55-DE4E-BF3B-4D9BD97DF2C3}"/>
              </a:ext>
            </a:extLst>
          </p:cNvPr>
          <p:cNvCxnSpPr>
            <a:cxnSpLocks/>
          </p:cNvCxnSpPr>
          <p:nvPr/>
        </p:nvCxnSpPr>
        <p:spPr>
          <a:xfrm flipV="1">
            <a:off x="900440" y="1476036"/>
            <a:ext cx="0" cy="4322763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844516-4A59-0F44-B274-8B2E97314E0B}"/>
              </a:ext>
            </a:extLst>
          </p:cNvPr>
          <p:cNvSpPr txBox="1"/>
          <p:nvPr/>
        </p:nvSpPr>
        <p:spPr>
          <a:xfrm>
            <a:off x="457200" y="3249560"/>
            <a:ext cx="88648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Units of Work</a:t>
            </a:r>
          </a:p>
        </p:txBody>
      </p:sp>
    </p:spTree>
    <p:extLst>
      <p:ext uri="{BB962C8B-B14F-4D97-AF65-F5344CB8AC3E}">
        <p14:creationId xmlns:p14="http://schemas.microsoft.com/office/powerpoint/2010/main" val="256919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94B-CF80-3D43-9C77-FF96F474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</a:t>
            </a:r>
            <a:r>
              <a:rPr lang="en-US" dirty="0" err="1"/>
              <a:t>StringStack</a:t>
            </a:r>
            <a:r>
              <a:rPr lang="en-US" dirty="0"/>
              <a:t>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325D-8B32-6346-BCB0-293BF603E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polymorphic – stack can house values of any reference type;</a:t>
            </a:r>
          </a:p>
          <a:p>
            <a:endParaRPr lang="en-US" dirty="0"/>
          </a:p>
          <a:p>
            <a:r>
              <a:rPr lang="en-US" dirty="0"/>
              <a:t>Make it grow and shrink as needed</a:t>
            </a:r>
          </a:p>
          <a:p>
            <a:endParaRPr lang="en-US" dirty="0"/>
          </a:p>
          <a:p>
            <a:r>
              <a:rPr lang="en-US" dirty="0"/>
              <a:t>A Linked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9D204-604B-6C4E-8C69-8345002E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77597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CFC9-FE9E-5949-BCA0-7FE591B2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9A10-A3C0-A441-A664-59DA679B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838807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B26B-1747-3045-8685-9FC5382A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unit of storage is the </a:t>
            </a:r>
            <a:r>
              <a:rPr lang="en-US" dirty="0">
                <a:solidFill>
                  <a:srgbClr val="C00000"/>
                </a:solidFill>
              </a:rPr>
              <a:t>byte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CEF6-6D31-B14B-BDC9-F6F99F4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A7CC7-F221-1E4C-880E-E827F22702B5}"/>
              </a:ext>
            </a:extLst>
          </p:cNvPr>
          <p:cNvGrpSpPr/>
          <p:nvPr/>
        </p:nvGrpSpPr>
        <p:grpSpPr>
          <a:xfrm>
            <a:off x="2233960" y="2976824"/>
            <a:ext cx="4676080" cy="904352"/>
            <a:chOff x="2440913" y="2524648"/>
            <a:chExt cx="4676080" cy="9043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E08B43-4DD8-D44E-BD01-3A38684A0A77}"/>
                </a:ext>
              </a:extLst>
            </p:cNvPr>
            <p:cNvSpPr/>
            <p:nvPr/>
          </p:nvSpPr>
          <p:spPr>
            <a:xfrm>
              <a:off x="244091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D18977-132A-4041-8C36-FAFE3EF6813C}"/>
                </a:ext>
              </a:extLst>
            </p:cNvPr>
            <p:cNvSpPr/>
            <p:nvPr/>
          </p:nvSpPr>
          <p:spPr>
            <a:xfrm>
              <a:off x="302542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930B31-866A-C741-B665-AE3E838BE06E}"/>
                </a:ext>
              </a:extLst>
            </p:cNvPr>
            <p:cNvSpPr/>
            <p:nvPr/>
          </p:nvSpPr>
          <p:spPr>
            <a:xfrm>
              <a:off x="360993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10982B-2675-0249-BA31-6B0D21DD7482}"/>
                </a:ext>
              </a:extLst>
            </p:cNvPr>
            <p:cNvSpPr/>
            <p:nvPr/>
          </p:nvSpPr>
          <p:spPr>
            <a:xfrm>
              <a:off x="419444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9511-2F49-AF44-998F-3FE443E80C9F}"/>
                </a:ext>
              </a:extLst>
            </p:cNvPr>
            <p:cNvSpPr/>
            <p:nvPr/>
          </p:nvSpPr>
          <p:spPr>
            <a:xfrm>
              <a:off x="477895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0E046C-9D9F-504E-931F-3A00773133EF}"/>
                </a:ext>
              </a:extLst>
            </p:cNvPr>
            <p:cNvSpPr/>
            <p:nvPr/>
          </p:nvSpPr>
          <p:spPr>
            <a:xfrm>
              <a:off x="536346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2CD046-4047-0546-8AB3-CA3BBBF93FF3}"/>
                </a:ext>
              </a:extLst>
            </p:cNvPr>
            <p:cNvSpPr/>
            <p:nvPr/>
          </p:nvSpPr>
          <p:spPr>
            <a:xfrm>
              <a:off x="594797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6080B-A280-DD46-9886-F4F77EAEA6DF}"/>
                </a:ext>
              </a:extLst>
            </p:cNvPr>
            <p:cNvSpPr/>
            <p:nvPr/>
          </p:nvSpPr>
          <p:spPr>
            <a:xfrm>
              <a:off x="653248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189103-577D-A74B-B2B3-4619FB831CDF}"/>
              </a:ext>
            </a:extLst>
          </p:cNvPr>
          <p:cNvSpPr txBox="1"/>
          <p:nvPr/>
        </p:nvSpPr>
        <p:spPr>
          <a:xfrm>
            <a:off x="2342511" y="24249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5A8CE-65AB-1345-AC95-3FBCB1651021}"/>
              </a:ext>
            </a:extLst>
          </p:cNvPr>
          <p:cNvSpPr txBox="1"/>
          <p:nvPr/>
        </p:nvSpPr>
        <p:spPr>
          <a:xfrm>
            <a:off x="6397720" y="24249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79126-4CC8-9F46-B997-905C3C3497B4}"/>
              </a:ext>
            </a:extLst>
          </p:cNvPr>
          <p:cNvSpPr txBox="1"/>
          <p:nvPr/>
        </p:nvSpPr>
        <p:spPr>
          <a:xfrm>
            <a:off x="4680551" y="24536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BD828-8FA9-6248-A82D-BE23D1E5A58C}"/>
              </a:ext>
            </a:extLst>
          </p:cNvPr>
          <p:cNvSpPr txBox="1"/>
          <p:nvPr/>
        </p:nvSpPr>
        <p:spPr>
          <a:xfrm>
            <a:off x="4099827" y="24536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37502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CEF6-6D31-B14B-BDC9-F6F99F4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A7CC7-F221-1E4C-880E-E827F22702B5}"/>
              </a:ext>
            </a:extLst>
          </p:cNvPr>
          <p:cNvGrpSpPr/>
          <p:nvPr/>
        </p:nvGrpSpPr>
        <p:grpSpPr>
          <a:xfrm>
            <a:off x="2163622" y="4212308"/>
            <a:ext cx="4676080" cy="904352"/>
            <a:chOff x="2440913" y="2524648"/>
            <a:chExt cx="4676080" cy="9043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E08B43-4DD8-D44E-BD01-3A38684A0A77}"/>
                </a:ext>
              </a:extLst>
            </p:cNvPr>
            <p:cNvSpPr/>
            <p:nvPr/>
          </p:nvSpPr>
          <p:spPr>
            <a:xfrm>
              <a:off x="244091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D18977-132A-4041-8C36-FAFE3EF6813C}"/>
                </a:ext>
              </a:extLst>
            </p:cNvPr>
            <p:cNvSpPr/>
            <p:nvPr/>
          </p:nvSpPr>
          <p:spPr>
            <a:xfrm>
              <a:off x="302542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930B31-866A-C741-B665-AE3E838BE06E}"/>
                </a:ext>
              </a:extLst>
            </p:cNvPr>
            <p:cNvSpPr/>
            <p:nvPr/>
          </p:nvSpPr>
          <p:spPr>
            <a:xfrm>
              <a:off x="360993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10982B-2675-0249-BA31-6B0D21DD7482}"/>
                </a:ext>
              </a:extLst>
            </p:cNvPr>
            <p:cNvSpPr/>
            <p:nvPr/>
          </p:nvSpPr>
          <p:spPr>
            <a:xfrm>
              <a:off x="419444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9511-2F49-AF44-998F-3FE443E80C9F}"/>
                </a:ext>
              </a:extLst>
            </p:cNvPr>
            <p:cNvSpPr/>
            <p:nvPr/>
          </p:nvSpPr>
          <p:spPr>
            <a:xfrm>
              <a:off x="477895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0E046C-9D9F-504E-931F-3A00773133EF}"/>
                </a:ext>
              </a:extLst>
            </p:cNvPr>
            <p:cNvSpPr/>
            <p:nvPr/>
          </p:nvSpPr>
          <p:spPr>
            <a:xfrm>
              <a:off x="536346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2CD046-4047-0546-8AB3-CA3BBBF93FF3}"/>
                </a:ext>
              </a:extLst>
            </p:cNvPr>
            <p:cNvSpPr/>
            <p:nvPr/>
          </p:nvSpPr>
          <p:spPr>
            <a:xfrm>
              <a:off x="594797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6080B-A280-DD46-9886-F4F77EAEA6DF}"/>
                </a:ext>
              </a:extLst>
            </p:cNvPr>
            <p:cNvSpPr/>
            <p:nvPr/>
          </p:nvSpPr>
          <p:spPr>
            <a:xfrm>
              <a:off x="653248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700E2A0-DD00-3B4F-8A8F-B32B1513ED59}"/>
              </a:ext>
            </a:extLst>
          </p:cNvPr>
          <p:cNvSpPr txBox="1">
            <a:spLocks/>
          </p:cNvSpPr>
          <p:nvPr/>
        </p:nvSpPr>
        <p:spPr>
          <a:xfrm>
            <a:off x="386862" y="30476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81B1777-EFAB-FB43-8130-CD7295817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There are 2</a:t>
            </a:r>
            <a:r>
              <a:rPr lang="en-US" baseline="30000" dirty="0"/>
              <a:t>8</a:t>
            </a:r>
            <a:r>
              <a:rPr lang="en-US" dirty="0"/>
              <a:t> = 256 8-bit patterns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925D14-DFAC-3E40-BC42-87EB9210C75A}"/>
              </a:ext>
            </a:extLst>
          </p:cNvPr>
          <p:cNvGrpSpPr/>
          <p:nvPr/>
        </p:nvGrpSpPr>
        <p:grpSpPr>
          <a:xfrm>
            <a:off x="2163622" y="2321987"/>
            <a:ext cx="4676080" cy="904352"/>
            <a:chOff x="2440913" y="2524648"/>
            <a:chExt cx="4676080" cy="9043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84E2CD-E55D-AC40-96EA-B32C74805F56}"/>
                </a:ext>
              </a:extLst>
            </p:cNvPr>
            <p:cNvSpPr/>
            <p:nvPr/>
          </p:nvSpPr>
          <p:spPr>
            <a:xfrm>
              <a:off x="244091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9013C7-1454-6745-A3DE-498F31EF0B0D}"/>
                </a:ext>
              </a:extLst>
            </p:cNvPr>
            <p:cNvSpPr/>
            <p:nvPr/>
          </p:nvSpPr>
          <p:spPr>
            <a:xfrm>
              <a:off x="302542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66DA57-69F3-074B-8F0B-C902F89940D5}"/>
                </a:ext>
              </a:extLst>
            </p:cNvPr>
            <p:cNvSpPr/>
            <p:nvPr/>
          </p:nvSpPr>
          <p:spPr>
            <a:xfrm>
              <a:off x="360993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0CD465-95ED-3948-84F4-A0CB9BAC399A}"/>
                </a:ext>
              </a:extLst>
            </p:cNvPr>
            <p:cNvSpPr/>
            <p:nvPr/>
          </p:nvSpPr>
          <p:spPr>
            <a:xfrm>
              <a:off x="419444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9142B0-4545-844F-B02E-201C7CE4AED5}"/>
                </a:ext>
              </a:extLst>
            </p:cNvPr>
            <p:cNvSpPr/>
            <p:nvPr/>
          </p:nvSpPr>
          <p:spPr>
            <a:xfrm>
              <a:off x="477895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D566DD-DC45-5E4F-8834-357E67E18E95}"/>
                </a:ext>
              </a:extLst>
            </p:cNvPr>
            <p:cNvSpPr/>
            <p:nvPr/>
          </p:nvSpPr>
          <p:spPr>
            <a:xfrm>
              <a:off x="536346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32CA02-1A9B-2544-B601-DE3D56102145}"/>
                </a:ext>
              </a:extLst>
            </p:cNvPr>
            <p:cNvSpPr/>
            <p:nvPr/>
          </p:nvSpPr>
          <p:spPr>
            <a:xfrm>
              <a:off x="594797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1A656F-0C62-F04B-8033-BA44C590C0AE}"/>
                </a:ext>
              </a:extLst>
            </p:cNvPr>
            <p:cNvSpPr/>
            <p:nvPr/>
          </p:nvSpPr>
          <p:spPr>
            <a:xfrm>
              <a:off x="653248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250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B26B-1747-3045-8685-9FC5382A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abbreviate 4 bits with one hexadecimal (base 16) digit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CEF6-6D31-B14B-BDC9-F6F99F4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CA7199F0-90FC-334A-9448-41F838FEC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53731"/>
              </p:ext>
            </p:extLst>
          </p:nvPr>
        </p:nvGraphicFramePr>
        <p:xfrm>
          <a:off x="1524000" y="1950156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941552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978250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770556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25497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22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42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80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4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75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789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48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683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B26B-1747-3045-8685-9FC5382A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Abbreviate an 8-bit byte with a pair of hex digits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CEF6-6D31-B14B-BDC9-F6F99F4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A7CC7-F221-1E4C-880E-E827F22702B5}"/>
              </a:ext>
            </a:extLst>
          </p:cNvPr>
          <p:cNvGrpSpPr/>
          <p:nvPr/>
        </p:nvGrpSpPr>
        <p:grpSpPr>
          <a:xfrm>
            <a:off x="2233960" y="2976824"/>
            <a:ext cx="4676080" cy="904352"/>
            <a:chOff x="2440913" y="2524648"/>
            <a:chExt cx="4676080" cy="9043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E08B43-4DD8-D44E-BD01-3A38684A0A77}"/>
                </a:ext>
              </a:extLst>
            </p:cNvPr>
            <p:cNvSpPr/>
            <p:nvPr/>
          </p:nvSpPr>
          <p:spPr>
            <a:xfrm>
              <a:off x="244091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D18977-132A-4041-8C36-FAFE3EF6813C}"/>
                </a:ext>
              </a:extLst>
            </p:cNvPr>
            <p:cNvSpPr/>
            <p:nvPr/>
          </p:nvSpPr>
          <p:spPr>
            <a:xfrm>
              <a:off x="302542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930B31-866A-C741-B665-AE3E838BE06E}"/>
                </a:ext>
              </a:extLst>
            </p:cNvPr>
            <p:cNvSpPr/>
            <p:nvPr/>
          </p:nvSpPr>
          <p:spPr>
            <a:xfrm>
              <a:off x="360993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10982B-2675-0249-BA31-6B0D21DD7482}"/>
                </a:ext>
              </a:extLst>
            </p:cNvPr>
            <p:cNvSpPr/>
            <p:nvPr/>
          </p:nvSpPr>
          <p:spPr>
            <a:xfrm>
              <a:off x="419444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9511-2F49-AF44-998F-3FE443E80C9F}"/>
                </a:ext>
              </a:extLst>
            </p:cNvPr>
            <p:cNvSpPr/>
            <p:nvPr/>
          </p:nvSpPr>
          <p:spPr>
            <a:xfrm>
              <a:off x="477895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0E046C-9D9F-504E-931F-3A00773133EF}"/>
                </a:ext>
              </a:extLst>
            </p:cNvPr>
            <p:cNvSpPr/>
            <p:nvPr/>
          </p:nvSpPr>
          <p:spPr>
            <a:xfrm>
              <a:off x="536346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2CD046-4047-0546-8AB3-CA3BBBF93FF3}"/>
                </a:ext>
              </a:extLst>
            </p:cNvPr>
            <p:cNvSpPr/>
            <p:nvPr/>
          </p:nvSpPr>
          <p:spPr>
            <a:xfrm>
              <a:off x="594797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6080B-A280-DD46-9886-F4F77EAEA6DF}"/>
                </a:ext>
              </a:extLst>
            </p:cNvPr>
            <p:cNvSpPr/>
            <p:nvPr/>
          </p:nvSpPr>
          <p:spPr>
            <a:xfrm>
              <a:off x="6532483" y="2524648"/>
              <a:ext cx="584510" cy="90435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189103-577D-A74B-B2B3-4619FB831CDF}"/>
              </a:ext>
            </a:extLst>
          </p:cNvPr>
          <p:cNvSpPr txBox="1"/>
          <p:nvPr/>
        </p:nvSpPr>
        <p:spPr>
          <a:xfrm>
            <a:off x="2342511" y="24249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5A8CE-65AB-1345-AC95-3FBCB1651021}"/>
              </a:ext>
            </a:extLst>
          </p:cNvPr>
          <p:cNvSpPr txBox="1"/>
          <p:nvPr/>
        </p:nvSpPr>
        <p:spPr>
          <a:xfrm>
            <a:off x="6397720" y="24249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79126-4CC8-9F46-B997-905C3C3497B4}"/>
              </a:ext>
            </a:extLst>
          </p:cNvPr>
          <p:cNvSpPr txBox="1"/>
          <p:nvPr/>
        </p:nvSpPr>
        <p:spPr>
          <a:xfrm>
            <a:off x="4680551" y="24536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BD828-8FA9-6248-A82D-BE23D1E5A58C}"/>
              </a:ext>
            </a:extLst>
          </p:cNvPr>
          <p:cNvSpPr txBox="1"/>
          <p:nvPr/>
        </p:nvSpPr>
        <p:spPr>
          <a:xfrm>
            <a:off x="4099827" y="24536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CE5ED1-E984-894D-85D1-8AB84AB85E46}"/>
              </a:ext>
            </a:extLst>
          </p:cNvPr>
          <p:cNvCxnSpPr/>
          <p:nvPr/>
        </p:nvCxnSpPr>
        <p:spPr>
          <a:xfrm>
            <a:off x="4572000" y="2190044"/>
            <a:ext cx="0" cy="2731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923BC-CF93-444C-AA16-AE5E7C995883}"/>
              </a:ext>
            </a:extLst>
          </p:cNvPr>
          <p:cNvSpPr txBox="1"/>
          <p:nvPr/>
        </p:nvSpPr>
        <p:spPr>
          <a:xfrm>
            <a:off x="4011590" y="5149028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0x5A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16C62-00BD-E643-9252-D6F2FE779068}"/>
              </a:ext>
            </a:extLst>
          </p:cNvPr>
          <p:cNvSpPr txBox="1"/>
          <p:nvPr/>
        </p:nvSpPr>
        <p:spPr>
          <a:xfrm>
            <a:off x="3193628" y="403201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A6C77B-BE8F-EB4B-929D-74287B4094F3}"/>
              </a:ext>
            </a:extLst>
          </p:cNvPr>
          <p:cNvSpPr txBox="1"/>
          <p:nvPr/>
        </p:nvSpPr>
        <p:spPr>
          <a:xfrm>
            <a:off x="5514836" y="403201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72904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CFC9-FE9E-5949-BCA0-7FE591B2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Memory Organization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9A10-A3C0-A441-A664-59DA679B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071754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41" y="2022969"/>
            <a:ext cx="289029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Mostly Random Access Memory (RAM)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Persistent </a:t>
            </a:r>
          </a:p>
          <a:p>
            <a:pPr algn="ctr"/>
            <a:r>
              <a:rPr lang="en-US" sz="2800" dirty="0"/>
              <a:t>Storage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DDE5C-1AF4-2A4D-9EB4-98CF0122EC04}"/>
              </a:ext>
            </a:extLst>
          </p:cNvPr>
          <p:cNvSpPr txBox="1">
            <a:spLocks/>
          </p:cNvSpPr>
          <p:nvPr/>
        </p:nvSpPr>
        <p:spPr>
          <a:xfrm>
            <a:off x="1193541" y="3976354"/>
            <a:ext cx="289029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Flash Drive</a:t>
            </a:r>
          </a:p>
        </p:txBody>
      </p:sp>
    </p:spTree>
    <p:extLst>
      <p:ext uri="{BB962C8B-B14F-4D97-AF65-F5344CB8AC3E}">
        <p14:creationId xmlns:p14="http://schemas.microsoft.com/office/powerpoint/2010/main" val="3904807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RAM: Contiguously allocated bytes –</a:t>
            </a:r>
            <a:br>
              <a:rPr lang="en-US" dirty="0"/>
            </a:br>
            <a:r>
              <a:rPr lang="en-US" dirty="0"/>
              <a:t>each byte has a numerical address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84706" y="2282663"/>
            <a:ext cx="2537789" cy="2640417"/>
            <a:chOff x="3751599" y="1690688"/>
            <a:chExt cx="3383719" cy="3520556"/>
          </a:xfrm>
        </p:grpSpPr>
        <p:grpSp>
          <p:nvGrpSpPr>
            <p:cNvPr id="9" name="Group 8"/>
            <p:cNvGrpSpPr/>
            <p:nvPr/>
          </p:nvGrpSpPr>
          <p:grpSpPr>
            <a:xfrm>
              <a:off x="3751599" y="1690688"/>
              <a:ext cx="3383719" cy="869430"/>
              <a:chOff x="3751599" y="1690688"/>
              <a:chExt cx="3383719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51599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0000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51599" y="2581536"/>
              <a:ext cx="3383719" cy="869430"/>
              <a:chOff x="3751599" y="1690688"/>
              <a:chExt cx="3383719" cy="8694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51599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0001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751599" y="3472384"/>
              <a:ext cx="3383719" cy="869430"/>
              <a:chOff x="3751599" y="1690688"/>
              <a:chExt cx="3383719" cy="8694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51599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0002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751599" y="4341814"/>
              <a:ext cx="3383719" cy="869430"/>
              <a:chOff x="3751599" y="1690688"/>
              <a:chExt cx="3383719" cy="869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916774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0x00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51599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0003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3184706" y="2060554"/>
            <a:ext cx="7466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321" y="3473042"/>
            <a:ext cx="1885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Addresses are natural numbers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75906" y="2774132"/>
            <a:ext cx="1663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An 8-bit pattern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224D4F-F7E9-EB42-B11F-F4B20FDD7088}"/>
              </a:ext>
            </a:extLst>
          </p:cNvPr>
          <p:cNvCxnSpPr>
            <a:cxnSpLocks/>
          </p:cNvCxnSpPr>
          <p:nvPr/>
        </p:nvCxnSpPr>
        <p:spPr>
          <a:xfrm>
            <a:off x="2311122" y="3935862"/>
            <a:ext cx="785511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6641C3-1C2B-9D43-8CE3-A04A1096686A}"/>
              </a:ext>
            </a:extLst>
          </p:cNvPr>
          <p:cNvCxnSpPr>
            <a:cxnSpLocks/>
          </p:cNvCxnSpPr>
          <p:nvPr/>
        </p:nvCxnSpPr>
        <p:spPr>
          <a:xfrm flipH="1">
            <a:off x="5297223" y="3274346"/>
            <a:ext cx="130454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399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Words – 8 consecutive bytes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16DDF-B40D-084D-ACFA-6710CF0D1BD6}"/>
              </a:ext>
            </a:extLst>
          </p:cNvPr>
          <p:cNvGrpSpPr/>
          <p:nvPr/>
        </p:nvGrpSpPr>
        <p:grpSpPr>
          <a:xfrm>
            <a:off x="1919236" y="1869890"/>
            <a:ext cx="4963902" cy="3141643"/>
            <a:chOff x="1758463" y="1749312"/>
            <a:chExt cx="4963902" cy="3141643"/>
          </a:xfrm>
        </p:grpSpPr>
        <p:grpSp>
          <p:nvGrpSpPr>
            <p:cNvPr id="9" name="Group 8"/>
            <p:cNvGrpSpPr/>
            <p:nvPr/>
          </p:nvGrpSpPr>
          <p:grpSpPr>
            <a:xfrm>
              <a:off x="1758463" y="2282663"/>
              <a:ext cx="4963902" cy="652073"/>
              <a:chOff x="3781992" y="1690688"/>
              <a:chExt cx="2779317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0x0000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788607" y="1749312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C8FD98-FE48-9B46-8A54-4463356CC9FE}"/>
                </a:ext>
              </a:extLst>
            </p:cNvPr>
            <p:cNvGrpSpPr/>
            <p:nvPr/>
          </p:nvGrpSpPr>
          <p:grpSpPr>
            <a:xfrm>
              <a:off x="1758463" y="2934736"/>
              <a:ext cx="4963902" cy="652073"/>
              <a:chOff x="3781992" y="1690688"/>
              <a:chExt cx="2779317" cy="86943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6C272D3-E75C-7647-ABCA-9CDDC7C0FE52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D861AA-0DF1-CC48-919E-5A3A07D7DC50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0x0008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069E194-07FE-BF45-9DF3-C14D055D7EEF}"/>
                </a:ext>
              </a:extLst>
            </p:cNvPr>
            <p:cNvGrpSpPr/>
            <p:nvPr/>
          </p:nvGrpSpPr>
          <p:grpSpPr>
            <a:xfrm>
              <a:off x="1758463" y="3586809"/>
              <a:ext cx="4963902" cy="652073"/>
              <a:chOff x="3781992" y="1690688"/>
              <a:chExt cx="2779317" cy="869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4DE6BA-9B4C-B74F-85A8-67DAF70F50E8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5911A-6321-D647-A36E-12FA9AA81295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0x0010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CED838F-5D6A-F548-A493-7E38C1A00984}"/>
                </a:ext>
              </a:extLst>
            </p:cNvPr>
            <p:cNvGrpSpPr/>
            <p:nvPr/>
          </p:nvGrpSpPr>
          <p:grpSpPr>
            <a:xfrm>
              <a:off x="1758463" y="4238882"/>
              <a:ext cx="4963902" cy="652073"/>
              <a:chOff x="3781992" y="1690688"/>
              <a:chExt cx="2779317" cy="8694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DD8F1F-CCCA-9946-B596-274021C8EBE6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011524-EE94-884D-847A-EE765158904D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250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Variables often hold Addresses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16DDF-B40D-084D-ACFA-6710CF0D1BD6}"/>
              </a:ext>
            </a:extLst>
          </p:cNvPr>
          <p:cNvGrpSpPr/>
          <p:nvPr/>
        </p:nvGrpSpPr>
        <p:grpSpPr>
          <a:xfrm>
            <a:off x="3722898" y="2050761"/>
            <a:ext cx="4963902" cy="3141643"/>
            <a:chOff x="1758463" y="1749312"/>
            <a:chExt cx="4963902" cy="3141643"/>
          </a:xfrm>
        </p:grpSpPr>
        <p:grpSp>
          <p:nvGrpSpPr>
            <p:cNvPr id="9" name="Group 8"/>
            <p:cNvGrpSpPr/>
            <p:nvPr/>
          </p:nvGrpSpPr>
          <p:grpSpPr>
            <a:xfrm>
              <a:off x="1758463" y="2282663"/>
              <a:ext cx="4963902" cy="652073"/>
              <a:chOff x="3781992" y="1690688"/>
              <a:chExt cx="2779317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0x0000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788607" y="1749312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C8FD98-FE48-9B46-8A54-4463356CC9FE}"/>
                </a:ext>
              </a:extLst>
            </p:cNvPr>
            <p:cNvGrpSpPr/>
            <p:nvPr/>
          </p:nvGrpSpPr>
          <p:grpSpPr>
            <a:xfrm>
              <a:off x="1758463" y="2934736"/>
              <a:ext cx="4963902" cy="652073"/>
              <a:chOff x="3781992" y="1690688"/>
              <a:chExt cx="2779317" cy="86943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6C272D3-E75C-7647-ABCA-9CDDC7C0FE52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D861AA-0DF1-CC48-919E-5A3A07D7DC50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FF0000"/>
                    </a:solidFill>
                  </a:rPr>
                  <a:t>0x0008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069E194-07FE-BF45-9DF3-C14D055D7EEF}"/>
                </a:ext>
              </a:extLst>
            </p:cNvPr>
            <p:cNvGrpSpPr/>
            <p:nvPr/>
          </p:nvGrpSpPr>
          <p:grpSpPr>
            <a:xfrm>
              <a:off x="1758463" y="3586809"/>
              <a:ext cx="4963902" cy="652073"/>
              <a:chOff x="3781992" y="1690688"/>
              <a:chExt cx="2779317" cy="869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4DE6BA-9B4C-B74F-85A8-67DAF70F50E8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5911A-6321-D647-A36E-12FA9AA81295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0x0010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CED838F-5D6A-F548-A493-7E38C1A00984}"/>
                </a:ext>
              </a:extLst>
            </p:cNvPr>
            <p:cNvGrpSpPr/>
            <p:nvPr/>
          </p:nvGrpSpPr>
          <p:grpSpPr>
            <a:xfrm>
              <a:off x="1758463" y="4238882"/>
              <a:ext cx="4963902" cy="652073"/>
              <a:chOff x="3781992" y="1690688"/>
              <a:chExt cx="2779317" cy="8694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DD8F1F-CCCA-9946-B596-274021C8EBE6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011524-EE94-884D-847A-EE765158904D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0x0018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96548-AB50-8A47-A9F8-671B80485AAD}"/>
              </a:ext>
            </a:extLst>
          </p:cNvPr>
          <p:cNvSpPr/>
          <p:nvPr/>
        </p:nvSpPr>
        <p:spPr>
          <a:xfrm>
            <a:off x="1044081" y="2584111"/>
            <a:ext cx="1663908" cy="6520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0x0008</a:t>
            </a:r>
          </a:p>
        </p:txBody>
      </p:sp>
    </p:spTree>
    <p:extLst>
      <p:ext uri="{BB962C8B-B14F-4D97-AF65-F5344CB8AC3E}">
        <p14:creationId xmlns:p14="http://schemas.microsoft.com/office/powerpoint/2010/main" val="12281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E014-99AF-E54E-9D02-C6C6B564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6" y="2009773"/>
            <a:ext cx="8229600" cy="2425701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Object-Oriented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We’ll learn enough about it to peacefully co-exist with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13FAE-F1A5-E64C-8FE3-03685348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20754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35" y="331483"/>
            <a:ext cx="768196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In diagrams, addresses are usually depicted abstractly as arrows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16DDF-B40D-084D-ACFA-6710CF0D1BD6}"/>
              </a:ext>
            </a:extLst>
          </p:cNvPr>
          <p:cNvGrpSpPr/>
          <p:nvPr/>
        </p:nvGrpSpPr>
        <p:grpSpPr>
          <a:xfrm>
            <a:off x="3722898" y="2050761"/>
            <a:ext cx="4963902" cy="3141643"/>
            <a:chOff x="1758463" y="1749312"/>
            <a:chExt cx="4963902" cy="3141643"/>
          </a:xfrm>
        </p:grpSpPr>
        <p:grpSp>
          <p:nvGrpSpPr>
            <p:cNvPr id="9" name="Group 8"/>
            <p:cNvGrpSpPr/>
            <p:nvPr/>
          </p:nvGrpSpPr>
          <p:grpSpPr>
            <a:xfrm>
              <a:off x="1758463" y="2282663"/>
              <a:ext cx="4963902" cy="652073"/>
              <a:chOff x="3781992" y="1690688"/>
              <a:chExt cx="2779317" cy="86943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0x0000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788607" y="1749312"/>
              <a:ext cx="93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C8FD98-FE48-9B46-8A54-4463356CC9FE}"/>
                </a:ext>
              </a:extLst>
            </p:cNvPr>
            <p:cNvGrpSpPr/>
            <p:nvPr/>
          </p:nvGrpSpPr>
          <p:grpSpPr>
            <a:xfrm>
              <a:off x="1758463" y="2934736"/>
              <a:ext cx="4963902" cy="652073"/>
              <a:chOff x="3781992" y="1690688"/>
              <a:chExt cx="2779317" cy="86943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6C272D3-E75C-7647-ABCA-9CDDC7C0FE52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D861AA-0DF1-CC48-919E-5A3A07D7DC50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FF0000"/>
                    </a:solidFill>
                  </a:rPr>
                  <a:t>0x0008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069E194-07FE-BF45-9DF3-C14D055D7EEF}"/>
                </a:ext>
              </a:extLst>
            </p:cNvPr>
            <p:cNvGrpSpPr/>
            <p:nvPr/>
          </p:nvGrpSpPr>
          <p:grpSpPr>
            <a:xfrm>
              <a:off x="1758463" y="3586809"/>
              <a:ext cx="4963902" cy="652073"/>
              <a:chOff x="3781992" y="1690688"/>
              <a:chExt cx="2779317" cy="869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4DE6BA-9B4C-B74F-85A8-67DAF70F50E8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5911A-6321-D647-A36E-12FA9AA81295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0x0010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CED838F-5D6A-F548-A493-7E38C1A00984}"/>
                </a:ext>
              </a:extLst>
            </p:cNvPr>
            <p:cNvGrpSpPr/>
            <p:nvPr/>
          </p:nvGrpSpPr>
          <p:grpSpPr>
            <a:xfrm>
              <a:off x="1758463" y="4238882"/>
              <a:ext cx="4963902" cy="652073"/>
              <a:chOff x="3781992" y="1690688"/>
              <a:chExt cx="2779317" cy="8694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DD8F1F-CCCA-9946-B596-274021C8EBE6}"/>
                  </a:ext>
                </a:extLst>
              </p:cNvPr>
              <p:cNvSpPr/>
              <p:nvPr/>
            </p:nvSpPr>
            <p:spPr>
              <a:xfrm>
                <a:off x="4342765" y="1690688"/>
                <a:ext cx="2218544" cy="869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>
                    <a:solidFill>
                      <a:schemeClr val="bg1"/>
                    </a:solidFill>
                  </a:rPr>
                  <a:t>0x 07 06 05 04 03 02 01 00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011524-EE94-884D-847A-EE765158904D}"/>
                  </a:ext>
                </a:extLst>
              </p:cNvPr>
              <p:cNvSpPr txBox="1"/>
              <p:nvPr/>
            </p:nvSpPr>
            <p:spPr>
              <a:xfrm>
                <a:off x="3781992" y="1863793"/>
                <a:ext cx="1011212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0x0018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96548-AB50-8A47-A9F8-671B80485AAD}"/>
              </a:ext>
            </a:extLst>
          </p:cNvPr>
          <p:cNvSpPr/>
          <p:nvPr/>
        </p:nvSpPr>
        <p:spPr>
          <a:xfrm>
            <a:off x="1044081" y="2584111"/>
            <a:ext cx="1663908" cy="6520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0x0008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47177-0B8F-A946-98F0-EE23835FAA4F}"/>
              </a:ext>
            </a:extLst>
          </p:cNvPr>
          <p:cNvCxnSpPr>
            <a:cxnSpLocks/>
          </p:cNvCxnSpPr>
          <p:nvPr/>
        </p:nvCxnSpPr>
        <p:spPr>
          <a:xfrm>
            <a:off x="1876035" y="2896847"/>
            <a:ext cx="2848412" cy="625535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03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2716304"/>
            <a:ext cx="289029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Ephemeral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System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 Space</a:t>
            </a:r>
          </a:p>
        </p:txBody>
      </p:sp>
    </p:spTree>
    <p:extLst>
      <p:ext uri="{BB962C8B-B14F-4D97-AF65-F5344CB8AC3E}">
        <p14:creationId xmlns:p14="http://schemas.microsoft.com/office/powerpoint/2010/main" val="3042983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2897279"/>
            <a:ext cx="2890291" cy="994172"/>
          </a:xfrm>
        </p:spPr>
        <p:txBody>
          <a:bodyPr>
            <a:normAutofit/>
          </a:bodyPr>
          <a:lstStyle/>
          <a:p>
            <a:pPr algn="ctr"/>
            <a:r>
              <a:rPr lang="en-US" sz="4050" dirty="0"/>
              <a:t>User 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Dynamic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Static Memory</a:t>
            </a:r>
          </a:p>
        </p:txBody>
      </p:sp>
    </p:spTree>
    <p:extLst>
      <p:ext uri="{BB962C8B-B14F-4D97-AF65-F5344CB8AC3E}">
        <p14:creationId xmlns:p14="http://schemas.microsoft.com/office/powerpoint/2010/main" val="2516811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2897279"/>
            <a:ext cx="2890291" cy="994172"/>
          </a:xfrm>
        </p:spPr>
        <p:txBody>
          <a:bodyPr>
            <a:normAutofit/>
          </a:bodyPr>
          <a:lstStyle/>
          <a:p>
            <a:pPr algn="ctr"/>
            <a:r>
              <a:rPr lang="en-US" sz="4050" dirty="0"/>
              <a:t>User 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Dynamic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Static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1" y="4210050"/>
            <a:ext cx="986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111954"/>
            <a:ext cx="910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974A3C-3F4D-8D49-A5A1-8D2B9F42B856}"/>
              </a:ext>
            </a:extLst>
          </p:cNvPr>
          <p:cNvCxnSpPr>
            <a:cxnSpLocks/>
          </p:cNvCxnSpPr>
          <p:nvPr/>
        </p:nvCxnSpPr>
        <p:spPr>
          <a:xfrm>
            <a:off x="2738768" y="2383821"/>
            <a:ext cx="1220283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A34A63-6A5E-C34B-B75A-F85E565FB264}"/>
              </a:ext>
            </a:extLst>
          </p:cNvPr>
          <p:cNvCxnSpPr>
            <a:cxnSpLocks/>
          </p:cNvCxnSpPr>
          <p:nvPr/>
        </p:nvCxnSpPr>
        <p:spPr>
          <a:xfrm>
            <a:off x="2738768" y="4487049"/>
            <a:ext cx="1220283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1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2897279"/>
            <a:ext cx="289029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50" dirty="0"/>
              <a:t>Static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2828" y="1038946"/>
            <a:ext cx="2911839" cy="4497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" name="Group 2"/>
          <p:cNvGrpSpPr/>
          <p:nvPr/>
        </p:nvGrpSpPr>
        <p:grpSpPr>
          <a:xfrm>
            <a:off x="4548579" y="2615333"/>
            <a:ext cx="1395022" cy="1164861"/>
            <a:chOff x="5683771" y="569626"/>
            <a:chExt cx="1860029" cy="1553148"/>
          </a:xfrm>
        </p:grpSpPr>
        <p:sp>
          <p:nvSpPr>
            <p:cNvPr id="4" name="Rectangle 3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Segment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Text </a:t>
              </a:r>
              <a:r>
                <a:rPr lang="en-US" sz="1350" dirty="0"/>
                <a:t>Segment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24904" y="4010746"/>
            <a:ext cx="1395022" cy="1164861"/>
            <a:chOff x="5683771" y="569626"/>
            <a:chExt cx="1860029" cy="1553148"/>
          </a:xfrm>
        </p:grpSpPr>
        <p:sp>
          <p:nvSpPr>
            <p:cNvPr id="12" name="Rectangle 11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Data Segment</a:t>
              </a:r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Text </a:t>
              </a:r>
              <a:r>
                <a:rPr lang="en-US" sz="1350" dirty="0"/>
                <a:t>Segment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24904" y="1219921"/>
            <a:ext cx="1395022" cy="1164861"/>
            <a:chOff x="5683771" y="569626"/>
            <a:chExt cx="1860029" cy="1553148"/>
          </a:xfrm>
        </p:grpSpPr>
        <p:sp>
          <p:nvSpPr>
            <p:cNvPr id="15" name="Rectangle 14"/>
            <p:cNvSpPr/>
            <p:nvPr/>
          </p:nvSpPr>
          <p:spPr>
            <a:xfrm>
              <a:off x="5683771" y="569626"/>
              <a:ext cx="1860029" cy="7765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Data Segment</a:t>
              </a:r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83771" y="1346200"/>
              <a:ext cx="1860029" cy="7765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Text </a:t>
              </a:r>
              <a:r>
                <a:rPr lang="en-US" sz="1350" dirty="0"/>
                <a:t>Segment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62370" y="1562652"/>
            <a:ext cx="1292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Images</a:t>
            </a:r>
            <a:endParaRPr lang="en-US" sz="3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2C77C0-71D9-944D-9E09-673BC9A914A6}"/>
              </a:ext>
            </a:extLst>
          </p:cNvPr>
          <p:cNvCxnSpPr>
            <a:cxnSpLocks/>
          </p:cNvCxnSpPr>
          <p:nvPr/>
        </p:nvCxnSpPr>
        <p:spPr>
          <a:xfrm>
            <a:off x="2884855" y="1848029"/>
            <a:ext cx="2430723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682A51-ABAF-1A49-B86F-1A2B2B12D54A}"/>
              </a:ext>
            </a:extLst>
          </p:cNvPr>
          <p:cNvCxnSpPr>
            <a:cxnSpLocks/>
          </p:cNvCxnSpPr>
          <p:nvPr/>
        </p:nvCxnSpPr>
        <p:spPr>
          <a:xfrm>
            <a:off x="2884855" y="1848029"/>
            <a:ext cx="1496226" cy="86502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01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1C3C-A65F-6344-8F82-BD29515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04" y="1905802"/>
            <a:ext cx="8229600" cy="2391507"/>
          </a:xfrm>
        </p:spPr>
        <p:txBody>
          <a:bodyPr>
            <a:normAutofit/>
          </a:bodyPr>
          <a:lstStyle/>
          <a:p>
            <a:r>
              <a:rPr lang="en-US" b="1" dirty="0"/>
              <a:t>All</a:t>
            </a:r>
            <a:r>
              <a:rPr lang="en-US" dirty="0"/>
              <a:t> function/method definitions can be understood as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 residing in static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189E8-E599-4246-9A80-0B826588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212494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2897279"/>
            <a:ext cx="3581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50"/>
              <a:t>Dynamic Memory</a:t>
            </a:r>
            <a:endParaRPr lang="en-US" sz="4050" dirty="0"/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5305302" y="1419952"/>
            <a:ext cx="9226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8044" y="4916200"/>
            <a:ext cx="9188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Heap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5407993" y="2127326"/>
            <a:ext cx="673176" cy="3472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Arrow 11"/>
          <p:cNvSpPr/>
          <p:nvPr/>
        </p:nvSpPr>
        <p:spPr>
          <a:xfrm rot="16200000" flipV="1">
            <a:off x="5407993" y="4432330"/>
            <a:ext cx="673176" cy="3472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2541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2897279"/>
            <a:ext cx="3581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50"/>
              <a:t>Dynamic Memory</a:t>
            </a:r>
            <a:endParaRPr lang="en-US" sz="4050" dirty="0"/>
          </a:p>
        </p:txBody>
      </p:sp>
      <p:sp>
        <p:nvSpPr>
          <p:cNvPr id="4" name="Rectangle 3"/>
          <p:cNvSpPr/>
          <p:nvPr/>
        </p:nvSpPr>
        <p:spPr>
          <a:xfrm>
            <a:off x="4262828" y="1284470"/>
            <a:ext cx="2911839" cy="2125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262828" y="3410450"/>
            <a:ext cx="2911839" cy="2125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484194" y="4252906"/>
            <a:ext cx="3256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Storage for large values (e.g., arrays) &amp; long-living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2691" y="1051928"/>
            <a:ext cx="2244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Storage for function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5302" y="1419952"/>
            <a:ext cx="9226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8044" y="4916200"/>
            <a:ext cx="9188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Heap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5407993" y="2127326"/>
            <a:ext cx="673176" cy="3472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Arrow 11"/>
          <p:cNvSpPr/>
          <p:nvPr/>
        </p:nvSpPr>
        <p:spPr>
          <a:xfrm rot="16200000" flipV="1">
            <a:off x="5407993" y="4432330"/>
            <a:ext cx="673176" cy="3472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FA8C9-CA1B-3A47-9004-CDBA512B4DFC}"/>
              </a:ext>
            </a:extLst>
          </p:cNvPr>
          <p:cNvCxnSpPr>
            <a:cxnSpLocks/>
          </p:cNvCxnSpPr>
          <p:nvPr/>
        </p:nvCxnSpPr>
        <p:spPr>
          <a:xfrm>
            <a:off x="2733152" y="1718268"/>
            <a:ext cx="1362598" cy="592853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0858EC-9B36-B844-A12F-4F81FFA35569}"/>
              </a:ext>
            </a:extLst>
          </p:cNvPr>
          <p:cNvCxnSpPr>
            <a:cxnSpLocks/>
          </p:cNvCxnSpPr>
          <p:nvPr/>
        </p:nvCxnSpPr>
        <p:spPr>
          <a:xfrm>
            <a:off x="3281769" y="4513632"/>
            <a:ext cx="813981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63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/>
              <a:t>The Call Stack: Call Frames/Activation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A5A6C-51F2-FD41-B079-58FF1AD990DC}"/>
              </a:ext>
            </a:extLst>
          </p:cNvPr>
          <p:cNvSpPr txBox="1"/>
          <p:nvPr/>
        </p:nvSpPr>
        <p:spPr>
          <a:xfrm>
            <a:off x="629305" y="4998237"/>
            <a:ext cx="78866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Body of function evaluated with respect to a call frame.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E324D1-34B0-CD46-994C-1E7E9DC67691}"/>
              </a:ext>
            </a:extLst>
          </p:cNvPr>
          <p:cNvGrpSpPr/>
          <p:nvPr/>
        </p:nvGrpSpPr>
        <p:grpSpPr>
          <a:xfrm>
            <a:off x="3116716" y="2134961"/>
            <a:ext cx="2910569" cy="2588078"/>
            <a:chOff x="5012870" y="2056544"/>
            <a:chExt cx="3880759" cy="34507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237FFC-CEC8-F54F-BC65-04EFC185C3EC}"/>
                </a:ext>
              </a:extLst>
            </p:cNvPr>
            <p:cNvSpPr/>
            <p:nvPr/>
          </p:nvSpPr>
          <p:spPr>
            <a:xfrm>
              <a:off x="5012871" y="2056544"/>
              <a:ext cx="3880758" cy="6422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 name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2EB977-582D-4E4F-839E-3C651E2BE976}"/>
                </a:ext>
              </a:extLst>
            </p:cNvPr>
            <p:cNvSpPr/>
            <p:nvPr/>
          </p:nvSpPr>
          <p:spPr>
            <a:xfrm>
              <a:off x="5012870" y="2698801"/>
              <a:ext cx="388075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/>
                <a:t>a = 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4B1C8F-8DED-0C46-BE3E-E82B0659871B}"/>
                </a:ext>
              </a:extLst>
            </p:cNvPr>
            <p:cNvSpPr/>
            <p:nvPr/>
          </p:nvSpPr>
          <p:spPr>
            <a:xfrm>
              <a:off x="5012870" y="3634972"/>
              <a:ext cx="388075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/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CA091C-9E1A-4242-98E0-A833AAED171F}"/>
                </a:ext>
              </a:extLst>
            </p:cNvPr>
            <p:cNvSpPr/>
            <p:nvPr/>
          </p:nvSpPr>
          <p:spPr>
            <a:xfrm>
              <a:off x="5012870" y="4571143"/>
              <a:ext cx="388075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/>
                <a:t>z = …</a:t>
              </a:r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4B207104-445C-594B-9236-2FE8BAC345F1}"/>
              </a:ext>
            </a:extLst>
          </p:cNvPr>
          <p:cNvSpPr/>
          <p:nvPr/>
        </p:nvSpPr>
        <p:spPr>
          <a:xfrm flipH="1">
            <a:off x="6101354" y="2660899"/>
            <a:ext cx="347378" cy="2020635"/>
          </a:xfrm>
          <a:prstGeom prst="lef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180A1C-BD42-494A-9596-02688D2D21FC}"/>
              </a:ext>
            </a:extLst>
          </p:cNvPr>
          <p:cNvSpPr txBox="1"/>
          <p:nvPr/>
        </p:nvSpPr>
        <p:spPr>
          <a:xfrm>
            <a:off x="6522803" y="3305330"/>
            <a:ext cx="2408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Word-size slots for 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178672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2B1B-1692-BA4A-B1B5-B560E6E5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Dynamic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3D36-80E7-454E-903A-C5A7616F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stack</a:t>
            </a:r>
            <a:r>
              <a:rPr lang="en-US" dirty="0"/>
              <a:t>: the compiler generates code that manages the allocation and deallocation of call frames on the call stack</a:t>
            </a:r>
          </a:p>
          <a:p>
            <a:endParaRPr lang="en-US" dirty="0"/>
          </a:p>
          <a:p>
            <a:r>
              <a:rPr lang="en-US" dirty="0"/>
              <a:t>A call frame is placed on top of the stack on function call and removed on function return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heap</a:t>
            </a:r>
            <a:r>
              <a:rPr lang="en-US" dirty="0"/>
              <a:t>: managed by a run-time support routine called a </a:t>
            </a:r>
            <a:r>
              <a:rPr lang="en-US" dirty="0">
                <a:solidFill>
                  <a:srgbClr val="C00000"/>
                </a:solidFill>
              </a:rPr>
              <a:t>garbage collector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453EC-4712-5C49-919F-A5F7FADF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93463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E014-99AF-E54E-9D02-C6C6B564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6" y="2009773"/>
            <a:ext cx="8229600" cy="2425701"/>
          </a:xfrm>
        </p:spPr>
        <p:txBody>
          <a:bodyPr>
            <a:normAutofit/>
          </a:bodyPr>
          <a:lstStyle/>
          <a:p>
            <a:r>
              <a:rPr lang="en-US" dirty="0"/>
              <a:t>Object-Oriented Programming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Message Passing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Inheritance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13FAE-F1A5-E64C-8FE3-03685348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576804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653AC-2667-264D-882C-42B8F180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99032-D691-1A47-AF6B-DD2DE42C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959"/>
            <a:ext cx="9144000" cy="55354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71FE8C-E459-DA42-9B7C-6C0B2C87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63920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640383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E3DA8-1A4A-9A47-BAB6-9950B7E49F0C}"/>
              </a:ext>
            </a:extLst>
          </p:cNvPr>
          <p:cNvGrpSpPr/>
          <p:nvPr/>
        </p:nvGrpSpPr>
        <p:grpSpPr>
          <a:xfrm>
            <a:off x="461462" y="4562645"/>
            <a:ext cx="1624694" cy="1183821"/>
            <a:chOff x="759176" y="4254302"/>
            <a:chExt cx="1624694" cy="11838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51D3A5-4839-814A-9DFA-28F4AC0C7152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Welcome.main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69248D-2C40-5949-80EE-921B8DAE12F2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 err="1"/>
                <a:t>args</a:t>
              </a:r>
              <a:endParaRPr lang="en-US" sz="27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75839-37C0-E14A-8A02-0F41A5737678}"/>
              </a:ext>
            </a:extLst>
          </p:cNvPr>
          <p:cNvSpPr/>
          <p:nvPr/>
        </p:nvSpPr>
        <p:spPr>
          <a:xfrm>
            <a:off x="3674962" y="5114777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196F82-F06F-3842-98BD-AE313960A523}"/>
              </a:ext>
            </a:extLst>
          </p:cNvPr>
          <p:cNvCxnSpPr>
            <a:cxnSpLocks/>
          </p:cNvCxnSpPr>
          <p:nvPr/>
        </p:nvCxnSpPr>
        <p:spPr>
          <a:xfrm>
            <a:off x="1848897" y="5395965"/>
            <a:ext cx="1728316" cy="0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73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8" y="1728987"/>
            <a:ext cx="1056955" cy="783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E3DA8-1A4A-9A47-BAB6-9950B7E49F0C}"/>
              </a:ext>
            </a:extLst>
          </p:cNvPr>
          <p:cNvGrpSpPr/>
          <p:nvPr/>
        </p:nvGrpSpPr>
        <p:grpSpPr>
          <a:xfrm>
            <a:off x="706211" y="4562645"/>
            <a:ext cx="1624694" cy="1183821"/>
            <a:chOff x="759176" y="4254302"/>
            <a:chExt cx="1624694" cy="11838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51D3A5-4839-814A-9DFA-28F4AC0C7152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Welcome.main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69248D-2C40-5949-80EE-921B8DAE12F2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 err="1"/>
                <a:t>args</a:t>
              </a:r>
              <a:endParaRPr lang="en-US" sz="27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75839-37C0-E14A-8A02-0F41A5737678}"/>
              </a:ext>
            </a:extLst>
          </p:cNvPr>
          <p:cNvSpPr/>
          <p:nvPr/>
        </p:nvSpPr>
        <p:spPr>
          <a:xfrm>
            <a:off x="3674962" y="5114777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196F82-F06F-3842-98BD-AE313960A523}"/>
              </a:ext>
            </a:extLst>
          </p:cNvPr>
          <p:cNvCxnSpPr>
            <a:cxnSpLocks/>
          </p:cNvCxnSpPr>
          <p:nvPr/>
        </p:nvCxnSpPr>
        <p:spPr>
          <a:xfrm>
            <a:off x="2039815" y="5395965"/>
            <a:ext cx="1537398" cy="0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8F7FCD-9928-C244-B286-278F9ABAFCF1}"/>
              </a:ext>
            </a:extLst>
          </p:cNvPr>
          <p:cNvGrpSpPr/>
          <p:nvPr/>
        </p:nvGrpSpPr>
        <p:grpSpPr>
          <a:xfrm>
            <a:off x="541356" y="3092793"/>
            <a:ext cx="1954404" cy="1183821"/>
            <a:chOff x="759176" y="4254302"/>
            <a:chExt cx="1624694" cy="11838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9A4F33-6D8A-8442-86E8-6A2640A0DCAD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System.out.format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F4981-7C6A-D848-BDF7-2940D56B6381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F94FE-24EF-9847-92BC-8A860D87FF9E}"/>
              </a:ext>
            </a:extLst>
          </p:cNvPr>
          <p:cNvCxnSpPr>
            <a:cxnSpLocks/>
          </p:cNvCxnSpPr>
          <p:nvPr/>
        </p:nvCxnSpPr>
        <p:spPr>
          <a:xfrm flipV="1">
            <a:off x="1518557" y="2532185"/>
            <a:ext cx="4299439" cy="1400058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91EB0D-2E32-7447-B61E-2C3D0CE0672C}"/>
              </a:ext>
            </a:extLst>
          </p:cNvPr>
          <p:cNvSpPr/>
          <p:nvPr/>
        </p:nvSpPr>
        <p:spPr>
          <a:xfrm>
            <a:off x="5940554" y="232301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60D94-82F0-E341-8BEA-C50DA3E10EF5}"/>
              </a:ext>
            </a:extLst>
          </p:cNvPr>
          <p:cNvSpPr/>
          <p:nvPr/>
        </p:nvSpPr>
        <p:spPr>
          <a:xfrm>
            <a:off x="5940554" y="2884259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'W'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15752-A331-B84B-9CCA-734D67A8DF40}"/>
              </a:ext>
            </a:extLst>
          </p:cNvPr>
          <p:cNvSpPr/>
          <p:nvPr/>
        </p:nvSpPr>
        <p:spPr>
          <a:xfrm>
            <a:off x="5940554" y="3445508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'e'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7964D-E942-7244-91EE-B60A1976C766}"/>
              </a:ext>
            </a:extLst>
          </p:cNvPr>
          <p:cNvSpPr/>
          <p:nvPr/>
        </p:nvSpPr>
        <p:spPr>
          <a:xfrm>
            <a:off x="5940554" y="4014392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1384D-F6C0-E744-91D7-0560BE8B4AF1}"/>
              </a:ext>
            </a:extLst>
          </p:cNvPr>
          <p:cNvSpPr/>
          <p:nvPr/>
        </p:nvSpPr>
        <p:spPr>
          <a:xfrm>
            <a:off x="5940554" y="4575641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'!'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47238-309E-C04F-AE98-5A6ECC52D688}"/>
              </a:ext>
            </a:extLst>
          </p:cNvPr>
          <p:cNvSpPr/>
          <p:nvPr/>
        </p:nvSpPr>
        <p:spPr>
          <a:xfrm>
            <a:off x="5940554" y="512895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'\n'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DA5B3A3-A15C-714D-946C-2742B8FA9B55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Stack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44440B-BE63-FC4B-AECA-304FB14D1D1F}"/>
              </a:ext>
            </a:extLst>
          </p:cNvPr>
          <p:cNvCxnSpPr>
            <a:cxnSpLocks/>
          </p:cNvCxnSpPr>
          <p:nvPr/>
        </p:nvCxnSpPr>
        <p:spPr>
          <a:xfrm>
            <a:off x="609600" y="2419295"/>
            <a:ext cx="191911" cy="560608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8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E3DA8-1A4A-9A47-BAB6-9950B7E49F0C}"/>
              </a:ext>
            </a:extLst>
          </p:cNvPr>
          <p:cNvGrpSpPr/>
          <p:nvPr/>
        </p:nvGrpSpPr>
        <p:grpSpPr>
          <a:xfrm>
            <a:off x="706211" y="4562645"/>
            <a:ext cx="1624694" cy="1183821"/>
            <a:chOff x="759176" y="4254302"/>
            <a:chExt cx="1624694" cy="11838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51D3A5-4839-814A-9DFA-28F4AC0C7152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Welcome.main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69248D-2C40-5949-80EE-921B8DAE12F2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 err="1"/>
                <a:t>args</a:t>
              </a:r>
              <a:endParaRPr lang="en-US" sz="27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75839-37C0-E14A-8A02-0F41A5737678}"/>
              </a:ext>
            </a:extLst>
          </p:cNvPr>
          <p:cNvSpPr/>
          <p:nvPr/>
        </p:nvSpPr>
        <p:spPr>
          <a:xfrm>
            <a:off x="3674962" y="5114777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196F82-F06F-3842-98BD-AE313960A523}"/>
              </a:ext>
            </a:extLst>
          </p:cNvPr>
          <p:cNvCxnSpPr>
            <a:cxnSpLocks/>
          </p:cNvCxnSpPr>
          <p:nvPr/>
        </p:nvCxnSpPr>
        <p:spPr>
          <a:xfrm>
            <a:off x="2039815" y="5395965"/>
            <a:ext cx="1537398" cy="0"/>
          </a:xfrm>
          <a:prstGeom prst="straightConnector1">
            <a:avLst/>
          </a:prstGeom>
          <a:ln w="1079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8F7FCD-9928-C244-B286-278F9ABAFCF1}"/>
              </a:ext>
            </a:extLst>
          </p:cNvPr>
          <p:cNvGrpSpPr/>
          <p:nvPr/>
        </p:nvGrpSpPr>
        <p:grpSpPr>
          <a:xfrm>
            <a:off x="541356" y="3092793"/>
            <a:ext cx="1954404" cy="1183821"/>
            <a:chOff x="759176" y="4254302"/>
            <a:chExt cx="1624694" cy="11838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9A4F33-6D8A-8442-86E8-6A2640A0DCAD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System.out.format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F4981-7C6A-D848-BDF7-2940D56B6381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F94FE-24EF-9847-92BC-8A860D87FF9E}"/>
              </a:ext>
            </a:extLst>
          </p:cNvPr>
          <p:cNvCxnSpPr>
            <a:cxnSpLocks/>
          </p:cNvCxnSpPr>
          <p:nvPr/>
        </p:nvCxnSpPr>
        <p:spPr>
          <a:xfrm flipV="1">
            <a:off x="1518557" y="2532185"/>
            <a:ext cx="4299439" cy="1400058"/>
          </a:xfrm>
          <a:prstGeom prst="straightConnector1">
            <a:avLst/>
          </a:prstGeom>
          <a:ln w="107950"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91EB0D-2E32-7447-B61E-2C3D0CE0672C}"/>
              </a:ext>
            </a:extLst>
          </p:cNvPr>
          <p:cNvSpPr/>
          <p:nvPr/>
        </p:nvSpPr>
        <p:spPr>
          <a:xfrm>
            <a:off x="5940554" y="232301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60D94-82F0-E341-8BEA-C50DA3E10EF5}"/>
              </a:ext>
            </a:extLst>
          </p:cNvPr>
          <p:cNvSpPr/>
          <p:nvPr/>
        </p:nvSpPr>
        <p:spPr>
          <a:xfrm>
            <a:off x="5940554" y="2884259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'W'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15752-A331-B84B-9CCA-734D67A8DF40}"/>
              </a:ext>
            </a:extLst>
          </p:cNvPr>
          <p:cNvSpPr/>
          <p:nvPr/>
        </p:nvSpPr>
        <p:spPr>
          <a:xfrm>
            <a:off x="5940554" y="3445508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'e'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7964D-E942-7244-91EE-B60A1976C766}"/>
              </a:ext>
            </a:extLst>
          </p:cNvPr>
          <p:cNvSpPr/>
          <p:nvPr/>
        </p:nvSpPr>
        <p:spPr>
          <a:xfrm>
            <a:off x="5940554" y="4014392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1384D-F6C0-E744-91D7-0560BE8B4AF1}"/>
              </a:ext>
            </a:extLst>
          </p:cNvPr>
          <p:cNvSpPr/>
          <p:nvPr/>
        </p:nvSpPr>
        <p:spPr>
          <a:xfrm>
            <a:off x="5940554" y="4575641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'!'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47238-309E-C04F-AE98-5A6ECC52D688}"/>
              </a:ext>
            </a:extLst>
          </p:cNvPr>
          <p:cNvSpPr/>
          <p:nvPr/>
        </p:nvSpPr>
        <p:spPr>
          <a:xfrm>
            <a:off x="5940554" y="512895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'\n'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65871-B93D-D94E-99A0-3B1D2D94D5DF}"/>
              </a:ext>
            </a:extLst>
          </p:cNvPr>
          <p:cNvSpPr/>
          <p:nvPr/>
        </p:nvSpPr>
        <p:spPr>
          <a:xfrm>
            <a:off x="541355" y="3092793"/>
            <a:ext cx="1954404" cy="119107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6292EB6-06AB-7B49-B21C-E9FFFE53EB14}"/>
              </a:ext>
            </a:extLst>
          </p:cNvPr>
          <p:cNvSpPr txBox="1">
            <a:spLocks/>
          </p:cNvSpPr>
          <p:nvPr/>
        </p:nvSpPr>
        <p:spPr>
          <a:xfrm>
            <a:off x="99828" y="1728987"/>
            <a:ext cx="1056955" cy="78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top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2850AB-F1AB-B649-8360-EA383BA5ED85}"/>
              </a:ext>
            </a:extLst>
          </p:cNvPr>
          <p:cNvCxnSpPr>
            <a:cxnSpLocks/>
          </p:cNvCxnSpPr>
          <p:nvPr/>
        </p:nvCxnSpPr>
        <p:spPr>
          <a:xfrm>
            <a:off x="609600" y="2419295"/>
            <a:ext cx="361244" cy="205110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89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E3DA8-1A4A-9A47-BAB6-9950B7E49F0C}"/>
              </a:ext>
            </a:extLst>
          </p:cNvPr>
          <p:cNvGrpSpPr/>
          <p:nvPr/>
        </p:nvGrpSpPr>
        <p:grpSpPr>
          <a:xfrm>
            <a:off x="706211" y="4562645"/>
            <a:ext cx="1624694" cy="1183821"/>
            <a:chOff x="759176" y="4254302"/>
            <a:chExt cx="1624694" cy="11838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51D3A5-4839-814A-9DFA-28F4AC0C7152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Welcome.main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69248D-2C40-5949-80EE-921B8DAE12F2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 err="1"/>
                <a:t>args</a:t>
              </a:r>
              <a:endParaRPr lang="en-US" sz="27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75839-37C0-E14A-8A02-0F41A5737678}"/>
              </a:ext>
            </a:extLst>
          </p:cNvPr>
          <p:cNvSpPr/>
          <p:nvPr/>
        </p:nvSpPr>
        <p:spPr>
          <a:xfrm>
            <a:off x="3674962" y="5114777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196F82-F06F-3842-98BD-AE313960A523}"/>
              </a:ext>
            </a:extLst>
          </p:cNvPr>
          <p:cNvCxnSpPr>
            <a:cxnSpLocks/>
          </p:cNvCxnSpPr>
          <p:nvPr/>
        </p:nvCxnSpPr>
        <p:spPr>
          <a:xfrm>
            <a:off x="2039815" y="5395965"/>
            <a:ext cx="1537398" cy="0"/>
          </a:xfrm>
          <a:prstGeom prst="straightConnector1">
            <a:avLst/>
          </a:prstGeom>
          <a:ln w="107950">
            <a:solidFill>
              <a:schemeClr val="bg1">
                <a:lumMod val="9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8F7FCD-9928-C244-B286-278F9ABAFCF1}"/>
              </a:ext>
            </a:extLst>
          </p:cNvPr>
          <p:cNvGrpSpPr/>
          <p:nvPr/>
        </p:nvGrpSpPr>
        <p:grpSpPr>
          <a:xfrm>
            <a:off x="541356" y="3092793"/>
            <a:ext cx="1954404" cy="1183821"/>
            <a:chOff x="759176" y="4254302"/>
            <a:chExt cx="1624694" cy="11838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9A4F33-6D8A-8442-86E8-6A2640A0DCAD}"/>
                </a:ext>
              </a:extLst>
            </p:cNvPr>
            <p:cNvSpPr/>
            <p:nvPr/>
          </p:nvSpPr>
          <p:spPr>
            <a:xfrm>
              <a:off x="759177" y="4254302"/>
              <a:ext cx="1624693" cy="481693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System.out.format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F4981-7C6A-D848-BDF7-2940D56B6381}"/>
                </a:ext>
              </a:extLst>
            </p:cNvPr>
            <p:cNvSpPr/>
            <p:nvPr/>
          </p:nvSpPr>
          <p:spPr>
            <a:xfrm>
              <a:off x="759176" y="4735995"/>
              <a:ext cx="1624693" cy="70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F94FE-24EF-9847-92BC-8A860D87FF9E}"/>
              </a:ext>
            </a:extLst>
          </p:cNvPr>
          <p:cNvCxnSpPr>
            <a:cxnSpLocks/>
          </p:cNvCxnSpPr>
          <p:nvPr/>
        </p:nvCxnSpPr>
        <p:spPr>
          <a:xfrm flipV="1">
            <a:off x="1518557" y="2532185"/>
            <a:ext cx="4299439" cy="1400058"/>
          </a:xfrm>
          <a:prstGeom prst="straightConnector1">
            <a:avLst/>
          </a:prstGeom>
          <a:ln w="107950"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91EB0D-2E32-7447-B61E-2C3D0CE0672C}"/>
              </a:ext>
            </a:extLst>
          </p:cNvPr>
          <p:cNvSpPr/>
          <p:nvPr/>
        </p:nvSpPr>
        <p:spPr>
          <a:xfrm>
            <a:off x="5940554" y="232301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60D94-82F0-E341-8BEA-C50DA3E10EF5}"/>
              </a:ext>
            </a:extLst>
          </p:cNvPr>
          <p:cNvSpPr/>
          <p:nvPr/>
        </p:nvSpPr>
        <p:spPr>
          <a:xfrm>
            <a:off x="5940554" y="2884259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'W'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15752-A331-B84B-9CCA-734D67A8DF40}"/>
              </a:ext>
            </a:extLst>
          </p:cNvPr>
          <p:cNvSpPr/>
          <p:nvPr/>
        </p:nvSpPr>
        <p:spPr>
          <a:xfrm>
            <a:off x="5940554" y="3445508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'e'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7964D-E942-7244-91EE-B60A1976C766}"/>
              </a:ext>
            </a:extLst>
          </p:cNvPr>
          <p:cNvSpPr/>
          <p:nvPr/>
        </p:nvSpPr>
        <p:spPr>
          <a:xfrm>
            <a:off x="5940554" y="4014392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1384D-F6C0-E744-91D7-0560BE8B4AF1}"/>
              </a:ext>
            </a:extLst>
          </p:cNvPr>
          <p:cNvSpPr/>
          <p:nvPr/>
        </p:nvSpPr>
        <p:spPr>
          <a:xfrm>
            <a:off x="5940554" y="4575641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'!'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47238-309E-C04F-AE98-5A6ECC52D688}"/>
              </a:ext>
            </a:extLst>
          </p:cNvPr>
          <p:cNvSpPr/>
          <p:nvPr/>
        </p:nvSpPr>
        <p:spPr>
          <a:xfrm>
            <a:off x="5940554" y="512895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'\n'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65871-B93D-D94E-99A0-3B1D2D94D5DF}"/>
              </a:ext>
            </a:extLst>
          </p:cNvPr>
          <p:cNvSpPr/>
          <p:nvPr/>
        </p:nvSpPr>
        <p:spPr>
          <a:xfrm>
            <a:off x="541355" y="3092793"/>
            <a:ext cx="1954404" cy="119107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42C337-6984-C443-AA3B-E317519D3393}"/>
              </a:ext>
            </a:extLst>
          </p:cNvPr>
          <p:cNvSpPr/>
          <p:nvPr/>
        </p:nvSpPr>
        <p:spPr>
          <a:xfrm>
            <a:off x="706210" y="4562645"/>
            <a:ext cx="1624693" cy="118382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9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75839-37C0-E14A-8A02-0F41A5737678}"/>
              </a:ext>
            </a:extLst>
          </p:cNvPr>
          <p:cNvSpPr/>
          <p:nvPr/>
        </p:nvSpPr>
        <p:spPr>
          <a:xfrm>
            <a:off x="3674962" y="5114777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91EB0D-2E32-7447-B61E-2C3D0CE0672C}"/>
              </a:ext>
            </a:extLst>
          </p:cNvPr>
          <p:cNvSpPr/>
          <p:nvPr/>
        </p:nvSpPr>
        <p:spPr>
          <a:xfrm>
            <a:off x="5940554" y="232301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60D94-82F0-E341-8BEA-C50DA3E10EF5}"/>
              </a:ext>
            </a:extLst>
          </p:cNvPr>
          <p:cNvSpPr/>
          <p:nvPr/>
        </p:nvSpPr>
        <p:spPr>
          <a:xfrm>
            <a:off x="5940554" y="2884259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'W'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15752-A331-B84B-9CCA-734D67A8DF40}"/>
              </a:ext>
            </a:extLst>
          </p:cNvPr>
          <p:cNvSpPr/>
          <p:nvPr/>
        </p:nvSpPr>
        <p:spPr>
          <a:xfrm>
            <a:off x="5940554" y="3445508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'e'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7964D-E942-7244-91EE-B60A1976C766}"/>
              </a:ext>
            </a:extLst>
          </p:cNvPr>
          <p:cNvSpPr/>
          <p:nvPr/>
        </p:nvSpPr>
        <p:spPr>
          <a:xfrm>
            <a:off x="5940554" y="4014392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1384D-F6C0-E744-91D7-0560BE8B4AF1}"/>
              </a:ext>
            </a:extLst>
          </p:cNvPr>
          <p:cNvSpPr/>
          <p:nvPr/>
        </p:nvSpPr>
        <p:spPr>
          <a:xfrm>
            <a:off x="5940554" y="4575641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'!'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47238-309E-C04F-AE98-5A6ECC52D688}"/>
              </a:ext>
            </a:extLst>
          </p:cNvPr>
          <p:cNvSpPr/>
          <p:nvPr/>
        </p:nvSpPr>
        <p:spPr>
          <a:xfrm>
            <a:off x="5940554" y="5128950"/>
            <a:ext cx="1458830" cy="5612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'\n'</a:t>
            </a:r>
          </a:p>
        </p:txBody>
      </p:sp>
    </p:spTree>
    <p:extLst>
      <p:ext uri="{BB962C8B-B14F-4D97-AF65-F5344CB8AC3E}">
        <p14:creationId xmlns:p14="http://schemas.microsoft.com/office/powerpoint/2010/main" val="172217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C20-DB44-5045-8455-8627B0E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12651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6D7-2D8B-5B4B-A6DB-10CECB71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C4488-267C-EC44-9237-AFF30FF96139}"/>
              </a:ext>
            </a:extLst>
          </p:cNvPr>
          <p:cNvSpPr/>
          <p:nvPr/>
        </p:nvSpPr>
        <p:spPr>
          <a:xfrm>
            <a:off x="2913320" y="1775638"/>
            <a:ext cx="6043643" cy="48077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8C885-12B9-3341-A32E-9B5A0B8A707D}"/>
              </a:ext>
            </a:extLst>
          </p:cNvPr>
          <p:cNvSpPr txBox="1">
            <a:spLocks/>
          </p:cNvSpPr>
          <p:nvPr/>
        </p:nvSpPr>
        <p:spPr>
          <a:xfrm>
            <a:off x="5192232" y="233843"/>
            <a:ext cx="21265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50840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A568-C99A-9549-81A8-0C90E113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13F-1B90-9D46-AEAF-4D2733B56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OO, types are organized in an </a:t>
            </a:r>
            <a:r>
              <a:rPr lang="en-US" i="1" dirty="0"/>
              <a:t>is-a</a:t>
            </a:r>
            <a:r>
              <a:rPr lang="en-US" dirty="0"/>
              <a:t> hierarchy.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3CBAC2-5599-EA4A-A74F-8158A4F3457F}"/>
              </a:ext>
            </a:extLst>
          </p:cNvPr>
          <p:cNvGrpSpPr/>
          <p:nvPr/>
        </p:nvGrpSpPr>
        <p:grpSpPr>
          <a:xfrm>
            <a:off x="2085622" y="2551290"/>
            <a:ext cx="4744154" cy="3245643"/>
            <a:chOff x="2017888" y="2460978"/>
            <a:chExt cx="4744154" cy="3245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16DF35-982A-664D-8449-F44640BB624A}"/>
                </a:ext>
              </a:extLst>
            </p:cNvPr>
            <p:cNvSpPr/>
            <p:nvPr/>
          </p:nvSpPr>
          <p:spPr>
            <a:xfrm>
              <a:off x="3375378" y="2460978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BAFD8D-F1BC-0F42-A868-5C928B7EE64C}"/>
                </a:ext>
              </a:extLst>
            </p:cNvPr>
            <p:cNvSpPr/>
            <p:nvPr/>
          </p:nvSpPr>
          <p:spPr>
            <a:xfrm>
              <a:off x="2017888" y="4272932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Dog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03339A-C415-7E4B-9C2D-419A566CF85C}"/>
                </a:ext>
              </a:extLst>
            </p:cNvPr>
            <p:cNvSpPr/>
            <p:nvPr/>
          </p:nvSpPr>
          <p:spPr>
            <a:xfrm>
              <a:off x="4684887" y="4272932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3E7720-8F86-D540-B4A9-9155F786B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378" y="3791046"/>
              <a:ext cx="422151" cy="43743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D099AC-1E4B-EE4C-9A6D-A58265E4DA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3734" y="3853134"/>
              <a:ext cx="422151" cy="43743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94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A568-C99A-9549-81A8-0C90E113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13F-1B90-9D46-AEAF-4D2733B56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OO, types are organized in an </a:t>
            </a:r>
            <a:r>
              <a:rPr lang="en-US" i="1" dirty="0"/>
              <a:t>is-a</a:t>
            </a:r>
            <a:r>
              <a:rPr lang="en-US" dirty="0"/>
              <a:t> hierarchy.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3CBAC2-5599-EA4A-A74F-8158A4F3457F}"/>
              </a:ext>
            </a:extLst>
          </p:cNvPr>
          <p:cNvGrpSpPr/>
          <p:nvPr/>
        </p:nvGrpSpPr>
        <p:grpSpPr>
          <a:xfrm>
            <a:off x="2085622" y="2551290"/>
            <a:ext cx="4744154" cy="3245643"/>
            <a:chOff x="2017888" y="2460978"/>
            <a:chExt cx="4744154" cy="3245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16DF35-982A-664D-8449-F44640BB624A}"/>
                </a:ext>
              </a:extLst>
            </p:cNvPr>
            <p:cNvSpPr/>
            <p:nvPr/>
          </p:nvSpPr>
          <p:spPr>
            <a:xfrm>
              <a:off x="3375378" y="2460978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BAFD8D-F1BC-0F42-A868-5C928B7EE64C}"/>
                </a:ext>
              </a:extLst>
            </p:cNvPr>
            <p:cNvSpPr/>
            <p:nvPr/>
          </p:nvSpPr>
          <p:spPr>
            <a:xfrm>
              <a:off x="2017888" y="4272932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Dog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03339A-C415-7E4B-9C2D-419A566CF85C}"/>
                </a:ext>
              </a:extLst>
            </p:cNvPr>
            <p:cNvSpPr/>
            <p:nvPr/>
          </p:nvSpPr>
          <p:spPr>
            <a:xfrm>
              <a:off x="4684887" y="4272932"/>
              <a:ext cx="2077155" cy="14336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3E7720-8F86-D540-B4A9-9155F786B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378" y="3791046"/>
              <a:ext cx="422151" cy="43743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D099AC-1E4B-EE4C-9A6D-A58265E4DA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3734" y="3853134"/>
              <a:ext cx="422151" cy="43743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AFF8B0-B1C0-1446-8B12-666A307BA935}"/>
              </a:ext>
            </a:extLst>
          </p:cNvPr>
          <p:cNvSpPr txBox="1"/>
          <p:nvPr/>
        </p:nvSpPr>
        <p:spPr>
          <a:xfrm>
            <a:off x="692125" y="2530413"/>
            <a:ext cx="19323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Superclass</a:t>
            </a:r>
          </a:p>
          <a:p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>
                <a:solidFill>
                  <a:srgbClr val="C00000"/>
                </a:solidFill>
              </a:rPr>
              <a:t>Subclass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8A278-6C2D-E542-A205-2E55AF4F3BF9}"/>
              </a:ext>
            </a:extLst>
          </p:cNvPr>
          <p:cNvCxnSpPr>
            <a:cxnSpLocks/>
          </p:cNvCxnSpPr>
          <p:nvPr/>
        </p:nvCxnSpPr>
        <p:spPr>
          <a:xfrm>
            <a:off x="2611629" y="2864452"/>
            <a:ext cx="8314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5165A-2306-C144-92D0-109E3FC1BAAB}"/>
              </a:ext>
            </a:extLst>
          </p:cNvPr>
          <p:cNvCxnSpPr>
            <a:cxnSpLocks/>
          </p:cNvCxnSpPr>
          <p:nvPr/>
        </p:nvCxnSpPr>
        <p:spPr>
          <a:xfrm>
            <a:off x="2235200" y="3943446"/>
            <a:ext cx="485422" cy="3753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3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C71D-3F13-9749-A955-8D2A3B36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BAFD8D-F1BC-0F42-A868-5C928B7EE64C}"/>
              </a:ext>
            </a:extLst>
          </p:cNvPr>
          <p:cNvSpPr/>
          <p:nvPr/>
        </p:nvSpPr>
        <p:spPr>
          <a:xfrm>
            <a:off x="550333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6DF35-982A-664D-8449-F44640BB624A}"/>
              </a:ext>
            </a:extLst>
          </p:cNvPr>
          <p:cNvSpPr/>
          <p:nvPr/>
        </p:nvSpPr>
        <p:spPr>
          <a:xfrm>
            <a:off x="190782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3339A-C415-7E4B-9C2D-419A566CF85C}"/>
              </a:ext>
            </a:extLst>
          </p:cNvPr>
          <p:cNvSpPr/>
          <p:nvPr/>
        </p:nvSpPr>
        <p:spPr>
          <a:xfrm>
            <a:off x="3217332" y="4826091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7720-8F86-D540-B4A9-9155F786BCDC}"/>
              </a:ext>
            </a:extLst>
          </p:cNvPr>
          <p:cNvCxnSpPr>
            <a:cxnSpLocks/>
          </p:cNvCxnSpPr>
          <p:nvPr/>
        </p:nvCxnSpPr>
        <p:spPr>
          <a:xfrm flipV="1">
            <a:off x="1907823" y="4344205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099AC-1E4B-EE4C-9A6D-A58265E4DA2A}"/>
              </a:ext>
            </a:extLst>
          </p:cNvPr>
          <p:cNvCxnSpPr>
            <a:cxnSpLocks/>
          </p:cNvCxnSpPr>
          <p:nvPr/>
        </p:nvCxnSpPr>
        <p:spPr>
          <a:xfrm flipH="1" flipV="1">
            <a:off x="3426179" y="4406293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09DF65D-FAD5-7745-B215-8E7AA1645503}"/>
              </a:ext>
            </a:extLst>
          </p:cNvPr>
          <p:cNvSpPr/>
          <p:nvPr/>
        </p:nvSpPr>
        <p:spPr>
          <a:xfrm>
            <a:off x="6045199" y="270849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632272-ED51-914B-A494-016EDE07A988}"/>
              </a:ext>
            </a:extLst>
          </p:cNvPr>
          <p:cNvSpPr/>
          <p:nvPr/>
        </p:nvSpPr>
        <p:spPr>
          <a:xfrm>
            <a:off x="3984978" y="1676796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Mammal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0EB4B0-AC67-C944-9E83-BF91E534DFC4}"/>
              </a:ext>
            </a:extLst>
          </p:cNvPr>
          <p:cNvCxnSpPr>
            <a:cxnSpLocks/>
          </p:cNvCxnSpPr>
          <p:nvPr/>
        </p:nvCxnSpPr>
        <p:spPr>
          <a:xfrm flipV="1">
            <a:off x="3848330" y="2899408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2E4ACA5-4EF6-8846-AC7A-B819AF06049E}"/>
              </a:ext>
            </a:extLst>
          </p:cNvPr>
          <p:cNvSpPr/>
          <p:nvPr/>
        </p:nvSpPr>
        <p:spPr>
          <a:xfrm>
            <a:off x="6062133" y="3014137"/>
            <a:ext cx="2077155" cy="143368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1E67B-38F6-9440-80A0-AAD96A4170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8435" y="2880480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C2D42-422C-5B44-A7C9-05E7B120C3E5}"/>
              </a:ext>
            </a:extLst>
          </p:cNvPr>
          <p:cNvCxnSpPr>
            <a:cxnSpLocks/>
          </p:cNvCxnSpPr>
          <p:nvPr/>
        </p:nvCxnSpPr>
        <p:spPr>
          <a:xfrm flipV="1">
            <a:off x="5816075" y="1458282"/>
            <a:ext cx="422151" cy="4374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11FC51-887B-7748-A642-29DE64FA9042}"/>
              </a:ext>
            </a:extLst>
          </p:cNvPr>
          <p:cNvSpPr txBox="1"/>
          <p:nvPr/>
        </p:nvSpPr>
        <p:spPr>
          <a:xfrm>
            <a:off x="349953" y="214488"/>
            <a:ext cx="4097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rgbClr val="C00000"/>
                </a:solidFill>
              </a:rPr>
              <a:t>is-a</a:t>
            </a:r>
            <a:r>
              <a:rPr lang="en-US" sz="3200" dirty="0"/>
              <a:t> relation is </a:t>
            </a:r>
            <a:r>
              <a:rPr lang="en-US" sz="3200" i="1" dirty="0"/>
              <a:t>transitive</a:t>
            </a:r>
            <a:r>
              <a:rPr lang="en-US" sz="3200" dirty="0"/>
              <a:t>: a pet is a mammal and a cat is a pet so a cat is a mammal</a:t>
            </a:r>
          </a:p>
        </p:txBody>
      </p:sp>
    </p:spTree>
    <p:extLst>
      <p:ext uri="{BB962C8B-B14F-4D97-AF65-F5344CB8AC3E}">
        <p14:creationId xmlns:p14="http://schemas.microsoft.com/office/powerpoint/2010/main" val="163042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25931</TotalTime>
  <Words>1237</Words>
  <Application>Microsoft Macintosh PowerPoint</Application>
  <PresentationFormat>On-screen Show (4:3)</PresentationFormat>
  <Paragraphs>396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Office Theme</vt:lpstr>
      <vt:lpstr>PowerPoint Presentation</vt:lpstr>
      <vt:lpstr>PowerPoint Presentation</vt:lpstr>
      <vt:lpstr>StringStack ADT Code</vt:lpstr>
      <vt:lpstr>Improving the StringStack ADT</vt:lpstr>
      <vt:lpstr>Object-Oriented Programming  We’ll learn enough about it to peacefully co-exist with it.</vt:lpstr>
      <vt:lpstr>Object-Oriented Programming  Message Passing + Inheritance</vt:lpstr>
      <vt:lpstr>Inheritance</vt:lpstr>
      <vt:lpstr>Inheritance</vt:lpstr>
      <vt:lpstr>PowerPoint Presentation</vt:lpstr>
      <vt:lpstr>PowerPoint Presentation</vt:lpstr>
      <vt:lpstr>PowerPoint Presentation</vt:lpstr>
      <vt:lpstr>PowerPoint Presentation</vt:lpstr>
      <vt:lpstr>The MetalComboBoxButton</vt:lpstr>
      <vt:lpstr>PowerPoint Presentation</vt:lpstr>
      <vt:lpstr>PowerPoint Presentation</vt:lpstr>
      <vt:lpstr>Three Problems</vt:lpstr>
      <vt:lpstr>Problem 1: Category Errors</vt:lpstr>
      <vt:lpstr>PowerPoint Presentation</vt:lpstr>
      <vt:lpstr>PowerPoint Presentation</vt:lpstr>
      <vt:lpstr>is-a Hierarchies</vt:lpstr>
      <vt:lpstr>Problem 2: Inheritance isn’t modular</vt:lpstr>
      <vt:lpstr>PowerPoint Presentation</vt:lpstr>
      <vt:lpstr>PowerPoint Presentation</vt:lpstr>
      <vt:lpstr>Problem 3: Inheritance is slow.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Resizing</vt:lpstr>
      <vt:lpstr>PowerPoint Presentation</vt:lpstr>
      <vt:lpstr>PowerPoint Presentation</vt:lpstr>
      <vt:lpstr>PowerPoint Presentation</vt:lpstr>
      <vt:lpstr>PowerPoint Presentation</vt:lpstr>
      <vt:lpstr>A Linked Implementation of the StringStack ADT</vt:lpstr>
      <vt:lpstr>Work</vt:lpstr>
      <vt:lpstr>How Much?</vt:lpstr>
      <vt:lpstr>Measure the Input Size – N </vt:lpstr>
      <vt:lpstr>Memory</vt:lpstr>
      <vt:lpstr>Basic unit of storage is the byte</vt:lpstr>
      <vt:lpstr>There are 28 = 256 8-bit patterns</vt:lpstr>
      <vt:lpstr>We can abbreviate 4 bits with one hexadecimal (base 16) digit</vt:lpstr>
      <vt:lpstr>Abbreviate an 8-bit byte with a pair of hex digits</vt:lpstr>
      <vt:lpstr>Memory Organization</vt:lpstr>
      <vt:lpstr>Mostly Random Access Memory (RAM)</vt:lpstr>
      <vt:lpstr>RAM: Contiguously allocated bytes – each byte has a numerical address</vt:lpstr>
      <vt:lpstr>Words – 8 consecutive bytes</vt:lpstr>
      <vt:lpstr>Variables often hold Addresses</vt:lpstr>
      <vt:lpstr>In diagrams, addresses are usually depicted abstractly as arrows</vt:lpstr>
      <vt:lpstr>Ephemeral Memory</vt:lpstr>
      <vt:lpstr>User Space</vt:lpstr>
      <vt:lpstr>User Space</vt:lpstr>
      <vt:lpstr>Static Memory</vt:lpstr>
      <vt:lpstr>All function/method definitions can be understood as images residing in static memory</vt:lpstr>
      <vt:lpstr>Dynamic Memory</vt:lpstr>
      <vt:lpstr>Dynamic Memory</vt:lpstr>
      <vt:lpstr>The Call Stack: Call Frames/Activation Records</vt:lpstr>
      <vt:lpstr>Managing Dynamic Memory</vt:lpstr>
      <vt:lpstr>Example</vt:lpstr>
      <vt:lpstr>Stack</vt:lpstr>
      <vt:lpstr>Stack</vt:lpstr>
      <vt:lpstr>top</vt:lpstr>
      <vt:lpstr>Stack</vt:lpstr>
      <vt:lpstr>Stack</vt:lpstr>
      <vt:lpstr>Stack</vt:lpstr>
      <vt:lpstr>Stack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264</cp:revision>
  <cp:lastPrinted>2009-10-28T21:22:07Z</cp:lastPrinted>
  <dcterms:created xsi:type="dcterms:W3CDTF">2010-11-01T18:39:22Z</dcterms:created>
  <dcterms:modified xsi:type="dcterms:W3CDTF">2021-02-16T23:20:57Z</dcterms:modified>
</cp:coreProperties>
</file>